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7" r:id="rId2"/>
    <p:sldId id="259" r:id="rId3"/>
    <p:sldId id="260" r:id="rId4"/>
    <p:sldId id="265" r:id="rId5"/>
    <p:sldId id="267" r:id="rId6"/>
    <p:sldId id="268" r:id="rId7"/>
    <p:sldId id="269" r:id="rId8"/>
    <p:sldId id="266" r:id="rId9"/>
    <p:sldId id="263" r:id="rId10"/>
    <p:sldId id="271" r:id="rId11"/>
    <p:sldId id="272" r:id="rId12"/>
    <p:sldId id="273" r:id="rId13"/>
    <p:sldId id="274" r:id="rId14"/>
    <p:sldId id="275" r:id="rId15"/>
    <p:sldId id="264" r:id="rId16"/>
    <p:sldId id="276" r:id="rId17"/>
    <p:sldId id="277" r:id="rId18"/>
    <p:sldId id="278" r:id="rId19"/>
    <p:sldId id="279" r:id="rId20"/>
    <p:sldId id="280" r:id="rId21"/>
    <p:sldId id="295" r:id="rId22"/>
    <p:sldId id="296" r:id="rId23"/>
    <p:sldId id="297" r:id="rId24"/>
    <p:sldId id="298" r:id="rId25"/>
    <p:sldId id="299" r:id="rId26"/>
    <p:sldId id="281" r:id="rId27"/>
    <p:sldId id="303" r:id="rId28"/>
    <p:sldId id="304" r:id="rId29"/>
    <p:sldId id="305" r:id="rId30"/>
    <p:sldId id="306" r:id="rId31"/>
    <p:sldId id="308" r:id="rId32"/>
    <p:sldId id="313" r:id="rId33"/>
    <p:sldId id="309" r:id="rId34"/>
    <p:sldId id="310" r:id="rId35"/>
    <p:sldId id="315" r:id="rId36"/>
    <p:sldId id="317" r:id="rId37"/>
    <p:sldId id="323" r:id="rId38"/>
    <p:sldId id="321" r:id="rId39"/>
    <p:sldId id="322" r:id="rId40"/>
    <p:sldId id="320" r:id="rId41"/>
    <p:sldId id="319" r:id="rId42"/>
    <p:sldId id="318" r:id="rId43"/>
    <p:sldId id="324" r:id="rId44"/>
    <p:sldId id="327" r:id="rId45"/>
    <p:sldId id="300" r:id="rId46"/>
    <p:sldId id="283" r:id="rId47"/>
    <p:sldId id="302" r:id="rId48"/>
    <p:sldId id="284" r:id="rId49"/>
    <p:sldId id="325" r:id="rId50"/>
    <p:sldId id="285" r:id="rId51"/>
    <p:sldId id="287" r:id="rId52"/>
    <p:sldId id="326" r:id="rId53"/>
    <p:sldId id="286" r:id="rId54"/>
    <p:sldId id="288" r:id="rId55"/>
    <p:sldId id="289" r:id="rId56"/>
    <p:sldId id="290" r:id="rId57"/>
    <p:sldId id="293" r:id="rId58"/>
    <p:sldId id="294" r:id="rId5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97" autoAdjust="0"/>
  </p:normalViewPr>
  <p:slideViewPr>
    <p:cSldViewPr>
      <p:cViewPr varScale="1">
        <p:scale>
          <a:sx n="94" d="100"/>
          <a:sy n="94" d="100"/>
        </p:scale>
        <p:origin x="14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34EEF-05D6-4CC1-B9EA-C6612891AEA6}" type="datetimeFigureOut">
              <a:rPr lang="ko-KR" altLang="en-US" smtClean="0"/>
              <a:t>2014-11-05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03523-C98B-4177-AC24-EC1BFCB715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441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3506-4EE6-44BA-903B-A5B8E9B62E3A}" type="datetimeFigureOut">
              <a:rPr lang="ko-KR" altLang="en-US" smtClean="0"/>
              <a:t>2014-11-05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4CEDB-5AD7-4DE1-BD19-F257D426F8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94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PREPARTION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 smtClean="0"/>
              <a:t>Open command</a:t>
            </a:r>
            <a:r>
              <a:rPr lang="en-US" altLang="ko-KR" baseline="0" dirty="0" smtClean="0"/>
              <a:t> prompt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안녕하십니까</a:t>
            </a:r>
            <a:r>
              <a:rPr lang="en-US" altLang="ko-KR" dirty="0" smtClean="0"/>
              <a:t>?  </a:t>
            </a:r>
            <a:r>
              <a:rPr lang="ko-KR" altLang="en-US" dirty="0" smtClean="0"/>
              <a:t>저는 </a:t>
            </a:r>
            <a:r>
              <a:rPr lang="en-US" altLang="ko-KR" dirty="0" smtClean="0"/>
              <a:t>DROOL</a:t>
            </a:r>
            <a:r>
              <a:rPr lang="ko-KR" altLang="en-US" dirty="0" smtClean="0"/>
              <a:t>의 마크 프루리입니다</a:t>
            </a:r>
            <a:r>
              <a:rPr lang="en-US" altLang="ko-KR" dirty="0" smtClean="0"/>
              <a:t>.  3</a:t>
            </a:r>
            <a:r>
              <a:rPr lang="ko-KR" altLang="en-US" dirty="0" smtClean="0"/>
              <a:t>년 동안 서울에 살았습니다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한국말 조금 할 수 있는데 이 오늘의 주제가 복잡하니까 영어로 말합니다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통역사께 감사드립니다</a:t>
            </a:r>
            <a:r>
              <a:rPr lang="en-US" altLang="ko-KR" dirty="0" smtClean="0"/>
              <a:t>!</a:t>
            </a:r>
          </a:p>
          <a:p>
            <a:endParaRPr lang="en-US" altLang="ko-KR" dirty="0" smtClean="0"/>
          </a:p>
          <a:p>
            <a:r>
              <a:rPr lang="en-US" dirty="0" smtClean="0"/>
              <a:t>Hi,</a:t>
            </a:r>
            <a:r>
              <a:rPr lang="en-US" baseline="0" dirty="0" smtClean="0"/>
              <a:t> I’m Marc Flury from the independent developer Drool.</a:t>
            </a:r>
          </a:p>
          <a:p>
            <a:r>
              <a:rPr lang="en-US" baseline="0" dirty="0" smtClean="0"/>
              <a:t>I’m a game programmer and designer.</a:t>
            </a:r>
          </a:p>
          <a:p>
            <a:r>
              <a:rPr lang="en-US" baseline="0" dirty="0" smtClean="0"/>
              <a:t>Today I’ll talk about developing tools and engine tech for independent games.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464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decided to call my approach to this “personal</a:t>
            </a:r>
            <a:r>
              <a:rPr lang="en-US" baseline="0" dirty="0" smtClean="0"/>
              <a:t> production,” and these are three very general, very high-level techniques I’ll talk about.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Looking at this slide, I’m a little embarrassed, because these are so obvious and so high-level.  But I want to back each one up with some specific examples based on my experience developing my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217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not a waste</a:t>
            </a:r>
            <a:r>
              <a:rPr lang="en-US" baseline="0" dirty="0" smtClean="0"/>
              <a:t> of time to track your work.</a:t>
            </a:r>
          </a:p>
          <a:p>
            <a:r>
              <a:rPr lang="en-US" baseline="0" dirty="0" smtClean="0"/>
              <a:t>Just like any resource, as a programmer, as an engineer, you should be optimizing for your time, which is really the most valuable resource you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647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DEMO… open</a:t>
            </a:r>
            <a:r>
              <a:rPr lang="en-US" baseline="0" dirty="0" smtClean="0"/>
              <a:t> command prompt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972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208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r>
              <a:rPr lang="en-US" baseline="0" dirty="0" smtClean="0"/>
              <a:t> render frame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423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that was a small feature that I added because I noticed we were spending a lot of time</a:t>
            </a:r>
            <a:r>
              <a:rPr lang="en-US" baseline="0" dirty="0" smtClean="0"/>
              <a:t> writing tedious e-mails to each other.</a:t>
            </a:r>
          </a:p>
          <a:p>
            <a:r>
              <a:rPr lang="en-US" baseline="0" dirty="0" smtClean="0"/>
              <a:t>Next, I’ll talk about a larger refactor I did to our engine that was informed by my work log.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912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840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I started building our engine, I didn’t have a lot of experience with graphics programming.</a:t>
            </a:r>
          </a:p>
          <a:p>
            <a:r>
              <a:rPr lang="en-US" baseline="0" dirty="0" smtClean="0"/>
              <a:t>I had never written a line of </a:t>
            </a:r>
            <a:r>
              <a:rPr lang="en-US" baseline="0" dirty="0" err="1" smtClean="0"/>
              <a:t>shader</a:t>
            </a:r>
            <a:r>
              <a:rPr lang="en-US" baseline="0" dirty="0" smtClean="0"/>
              <a:t> code before and my 3D math was a little rusty.</a:t>
            </a:r>
          </a:p>
          <a:p>
            <a:r>
              <a:rPr lang="en-US" baseline="0" dirty="0" smtClean="0"/>
              <a:t>But I knew the basics and I started to start designing the system using OOP principles.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917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you may think that you’ll want an Abstract Factory pattern to create your platform-specific objects and you can start on that…</a:t>
            </a:r>
          </a:p>
          <a:p>
            <a:r>
              <a:rPr lang="en-US" baseline="0" dirty="0" smtClean="0"/>
              <a:t>Wait, STOP.  Is this actually solving your problems?</a:t>
            </a:r>
            <a:endParaRPr lang="en-US" dirty="0" smtClean="0"/>
          </a:p>
          <a:p>
            <a:r>
              <a:rPr lang="en-US" dirty="0" smtClean="0"/>
              <a:t>OOP</a:t>
            </a:r>
            <a:r>
              <a:rPr lang="en-US" baseline="0" dirty="0" smtClean="0"/>
              <a:t> is especially cumbersome in C++</a:t>
            </a:r>
          </a:p>
          <a:p>
            <a:r>
              <a:rPr lang="en-US" baseline="0" dirty="0" smtClean="0"/>
              <a:t>The biggest drawback is that you are solving problems, but not the most important ones</a:t>
            </a:r>
          </a:p>
          <a:p>
            <a:r>
              <a:rPr lang="en-US" baseline="0" dirty="0" smtClean="0"/>
              <a:t>Rather than helping solve hard problems, it can obscure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61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Unique aestheti</a:t>
            </a:r>
            <a:r>
              <a:rPr lang="en-US" baseline="0" dirty="0" smtClean="0"/>
              <a:t>c from our simple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62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Worked</a:t>
            </a:r>
            <a:r>
              <a:rPr lang="en-US" baseline="0" dirty="0" smtClean="0"/>
              <a:t> at AAA developer </a:t>
            </a:r>
            <a:r>
              <a:rPr lang="en-US" baseline="0" dirty="0" err="1" smtClean="0"/>
              <a:t>Harmonix</a:t>
            </a:r>
            <a:r>
              <a:rPr lang="en-US" baseline="0" dirty="0" smtClean="0"/>
              <a:t> for seven years</a:t>
            </a:r>
          </a:p>
          <a:p>
            <a:r>
              <a:rPr lang="en-US" baseline="0" dirty="0" err="1" smtClean="0"/>
              <a:t>Harmonix</a:t>
            </a:r>
            <a:r>
              <a:rPr lang="en-US" baseline="0" dirty="0" smtClean="0"/>
              <a:t> was my first job in the industry</a:t>
            </a:r>
          </a:p>
          <a:p>
            <a:r>
              <a:rPr lang="en-US" baseline="0" dirty="0" smtClean="0"/>
              <a:t>Started as a junior programmer doing UI programming</a:t>
            </a:r>
          </a:p>
          <a:p>
            <a:r>
              <a:rPr lang="en-US" baseline="0" dirty="0" smtClean="0"/>
              <a:t>Moved to a more senior position as a lead programmer</a:t>
            </a:r>
          </a:p>
          <a:p>
            <a:r>
              <a:rPr lang="en-US" baseline="0" dirty="0" smtClean="0"/>
              <a:t>Some games…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6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years ago,</a:t>
            </a:r>
            <a:r>
              <a:rPr lang="en-US" baseline="0" dirty="0" smtClean="0"/>
              <a:t> I moved here to Seoul</a:t>
            </a:r>
          </a:p>
          <a:p>
            <a:r>
              <a:rPr lang="en-US" baseline="0" dirty="0" smtClean="0"/>
              <a:t>At that time I became an independent developer and started my own company with my partner Brian Gibson</a:t>
            </a:r>
          </a:p>
          <a:p>
            <a:r>
              <a:rPr lang="en-US" baseline="0" dirty="0" smtClean="0"/>
              <a:t>We’re currently developing our first game, Thumper.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0771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Two developers.</a:t>
            </a:r>
          </a:p>
          <a:p>
            <a:r>
              <a:rPr lang="en-US" baseline="0" dirty="0" smtClean="0"/>
              <a:t>I do all the programming.</a:t>
            </a:r>
          </a:p>
          <a:p>
            <a:r>
              <a:rPr lang="en-US" baseline="0" dirty="0" smtClean="0"/>
              <a:t>Brian does the art and music.</a:t>
            </a:r>
          </a:p>
          <a:p>
            <a:r>
              <a:rPr lang="en-US" baseline="0" dirty="0" smtClean="0"/>
              <a:t>We both do the game design.</a:t>
            </a:r>
          </a:p>
          <a:p>
            <a:r>
              <a:rPr lang="en-US" baseline="0" dirty="0" smtClean="0"/>
              <a:t>We’ve been working on the game for over 5 years.</a:t>
            </a:r>
          </a:p>
          <a:p>
            <a:r>
              <a:rPr lang="en-US" baseline="0" dirty="0" smtClean="0"/>
              <a:t>A long time, but the first three years were not full-time, been developing full-time for 2.5 years</a:t>
            </a:r>
          </a:p>
          <a:p>
            <a:r>
              <a:rPr lang="en-US" baseline="0" dirty="0" smtClean="0"/>
              <a:t>Our goal is to release the game in about a year</a:t>
            </a:r>
          </a:p>
          <a:p>
            <a:r>
              <a:rPr lang="en-US" baseline="0" dirty="0" smtClean="0"/>
              <a:t>We’re using an entirely custom engine that I’ve built (audio middle ware, some external libraries).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751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you’re developing our own game, you</a:t>
            </a:r>
            <a:r>
              <a:rPr lang="en-US" baseline="0" dirty="0" smtClean="0"/>
              <a:t> have a lot of choices when it comes to choosing the engine and technology you use.</a:t>
            </a:r>
          </a:p>
          <a:p>
            <a:r>
              <a:rPr lang="en-US" dirty="0" smtClean="0"/>
              <a:t>Unity,</a:t>
            </a:r>
            <a:r>
              <a:rPr lang="en-US" baseline="0" dirty="0" smtClean="0"/>
              <a:t> Unreal might make the most sense for you</a:t>
            </a:r>
          </a:p>
          <a:p>
            <a:r>
              <a:rPr lang="en-US" baseline="0" dirty="0" smtClean="0"/>
              <a:t>My personal reasons</a:t>
            </a:r>
            <a:r>
              <a:rPr lang="en-US" baseline="0" dirty="0"/>
              <a:t> </a:t>
            </a:r>
            <a:r>
              <a:rPr lang="en-US" baseline="0" dirty="0" smtClean="0"/>
              <a:t>are…</a:t>
            </a:r>
          </a:p>
          <a:p>
            <a:r>
              <a:rPr lang="en-US" baseline="0" dirty="0" smtClean="0"/>
              <a:t>When developing an engine and tools and understanding them at a deep level, you will have game design insights that you wouldn’t have otherwise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605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this talk is about the lessons I’ve learned</a:t>
            </a:r>
            <a:r>
              <a:rPr lang="en-US" baseline="0" dirty="0" smtClean="0"/>
              <a:t> while building my own engine.</a:t>
            </a:r>
          </a:p>
          <a:p>
            <a:r>
              <a:rPr lang="en-US" baseline="0" dirty="0" smtClean="0"/>
              <a:t>This talk will be most relevant to programmers working on small-to-midsized games, but hopefully it’s mostly relevant to all game programmers.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a lot of work for one person,</a:t>
            </a:r>
            <a:r>
              <a:rPr lang="en-US" baseline="0" dirty="0" smtClean="0"/>
              <a:t> so…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453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challenge is to work very efficiently and effectively.</a:t>
            </a:r>
          </a:p>
          <a:p>
            <a:r>
              <a:rPr lang="en-US" baseline="0" dirty="0" smtClean="0"/>
              <a:t>This is obvious…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1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my experience, and in most typical game engines, most of the code is not that innovative or cutting-edge.  Most of it just about getting things to work.  Most of the effort I spend is on realizing my game designs.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learned a lot about fairly advanced topics, like rendering, memory management, etc. but being able to code technically complex systems is ultimately not as important as staying productive and getting things done.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2778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part of this talk is about being your own producer.</a:t>
            </a:r>
          </a:p>
          <a:p>
            <a:r>
              <a:rPr lang="en-US" dirty="0" smtClean="0"/>
              <a:t>If you’re an independent</a:t>
            </a:r>
            <a:r>
              <a:rPr lang="en-US" baseline="0" dirty="0" smtClean="0"/>
              <a:t> developer no one tells you what you should be working on. </a:t>
            </a:r>
          </a:p>
          <a:p>
            <a:r>
              <a:rPr lang="en-US" baseline="0" dirty="0" smtClean="0"/>
              <a:t>That freedom is great in many ways and it’s a big reason why many people want to be indie developers.</a:t>
            </a:r>
          </a:p>
          <a:p>
            <a:r>
              <a:rPr lang="en-US" baseline="0" dirty="0" smtClean="0"/>
              <a:t>It’s great to be free of management overhead.</a:t>
            </a:r>
          </a:p>
          <a:p>
            <a:r>
              <a:rPr lang="en-US" baseline="0" dirty="0" smtClean="0"/>
              <a:t>But of course it means you have to be good at managing your time or you’ll never finish your game.</a:t>
            </a:r>
          </a:p>
          <a:p>
            <a:r>
              <a:rPr lang="en-US" baseline="0" dirty="0" smtClean="0"/>
              <a:t>So this talk is about programming today, but from a production perspective.</a:t>
            </a:r>
          </a:p>
          <a:p>
            <a:r>
              <a:rPr lang="en-US" baseline="0" dirty="0" smtClean="0"/>
              <a:t>Everyone knows that time-management is important, but not many people talk about it in the specific context of programming independent games, so that’s what I’ll try to do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CEDB-5AD7-4DE1-BD19-F257D426F82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41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203848" y="1124744"/>
            <a:ext cx="5760640" cy="1296144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4" hasCustomPrompt="1"/>
          </p:nvPr>
        </p:nvSpPr>
        <p:spPr>
          <a:xfrm>
            <a:off x="5940152" y="4509120"/>
            <a:ext cx="2952328" cy="575791"/>
          </a:xfrm>
        </p:spPr>
        <p:txBody>
          <a:bodyPr anchor="ctr">
            <a:no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Name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7984" y="5085184"/>
            <a:ext cx="4464496" cy="576064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Position / Affiliation</a:t>
            </a:r>
          </a:p>
        </p:txBody>
      </p:sp>
    </p:spTree>
    <p:extLst>
      <p:ext uri="{BB962C8B-B14F-4D97-AF65-F5344CB8AC3E}">
        <p14:creationId xmlns:p14="http://schemas.microsoft.com/office/powerpoint/2010/main" val="379676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ko-KR" dirty="0" smtClean="0"/>
              <a:t>Title 2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CE4-4405-43AC-B2C9-F1BABC684D1A}" type="datetimeFigureOut">
              <a:rPr lang="ko-KR" altLang="en-US" smtClean="0"/>
              <a:t>2014-11-05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100D-77AC-4C1D-8538-CB6293B37E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4" hasCustomPrompt="1"/>
          </p:nvPr>
        </p:nvSpPr>
        <p:spPr>
          <a:xfrm>
            <a:off x="250825" y="1916832"/>
            <a:ext cx="8642350" cy="4320456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60350"/>
            <a:ext cx="4177159" cy="504354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dirty="0" smtClean="0"/>
              <a:t>Title 1</a:t>
            </a:r>
          </a:p>
        </p:txBody>
      </p:sp>
    </p:spTree>
    <p:extLst>
      <p:ext uri="{BB962C8B-B14F-4D97-AF65-F5344CB8AC3E}">
        <p14:creationId xmlns:p14="http://schemas.microsoft.com/office/powerpoint/2010/main" val="200000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제목</a:t>
            </a:r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CE4-4405-43AC-B2C9-F1BABC684D1A}" type="datetimeFigureOut">
              <a:rPr lang="ko-KR" altLang="en-US" smtClean="0"/>
              <a:t>2014-11-05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100D-77AC-4C1D-8538-CB6293B37E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60350"/>
            <a:ext cx="4177159" cy="504354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dirty="0" smtClean="0"/>
              <a:t>Title 1</a:t>
            </a:r>
          </a:p>
        </p:txBody>
      </p:sp>
    </p:spTree>
    <p:extLst>
      <p:ext uri="{BB962C8B-B14F-4D97-AF65-F5344CB8AC3E}">
        <p14:creationId xmlns:p14="http://schemas.microsoft.com/office/powerpoint/2010/main" val="11314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smtClean="0"/>
              <a:t>Title</a:t>
            </a:r>
            <a:endParaRPr lang="ko-KR" altLang="en-US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CE4-4405-43AC-B2C9-F1BABC684D1A}" type="datetimeFigureOut">
              <a:rPr lang="ko-KR" altLang="en-US" smtClean="0"/>
              <a:t>2014-11-05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100D-77AC-4C1D-8538-CB6293B37E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02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Title2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57200" y="2132856"/>
            <a:ext cx="4038600" cy="4248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0" y="2132856"/>
            <a:ext cx="4038600" cy="4248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CE4-4405-43AC-B2C9-F1BABC684D1A}" type="datetimeFigureOut">
              <a:rPr lang="ko-KR" altLang="en-US" smtClean="0"/>
              <a:t>2014-11-05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100D-77AC-4C1D-8538-CB6293B37E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60350"/>
            <a:ext cx="4177159" cy="504354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dirty="0" smtClean="0"/>
              <a:t>Title 1</a:t>
            </a:r>
          </a:p>
        </p:txBody>
      </p:sp>
    </p:spTree>
    <p:extLst>
      <p:ext uri="{BB962C8B-B14F-4D97-AF65-F5344CB8AC3E}">
        <p14:creationId xmlns:p14="http://schemas.microsoft.com/office/powerpoint/2010/main" val="172680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Title2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79512" y="2105480"/>
            <a:ext cx="4328220" cy="6034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dirty="0" smtClean="0"/>
              <a:t>Title3</a:t>
            </a:r>
            <a:endParaRPr lang="ko-KR" altLang="en-US" dirty="0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179512" y="2672598"/>
            <a:ext cx="4328220" cy="37269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7" y="2105480"/>
            <a:ext cx="4248473" cy="6034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dirty="0" smtClean="0"/>
              <a:t>Title3</a:t>
            </a:r>
            <a:endParaRPr lang="ko-KR" altLang="en-US" dirty="0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55369" y="2672598"/>
            <a:ext cx="4237111" cy="37269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CE4-4405-43AC-B2C9-F1BABC684D1A}" type="datetimeFigureOut">
              <a:rPr lang="ko-KR" altLang="en-US" smtClean="0"/>
              <a:t>2014-11-05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100D-77AC-4C1D-8538-CB6293B37E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60350"/>
            <a:ext cx="4177159" cy="504354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dirty="0" smtClean="0"/>
              <a:t>Title 1</a:t>
            </a:r>
          </a:p>
        </p:txBody>
      </p:sp>
    </p:spTree>
    <p:extLst>
      <p:ext uri="{BB962C8B-B14F-4D97-AF65-F5344CB8AC3E}">
        <p14:creationId xmlns:p14="http://schemas.microsoft.com/office/powerpoint/2010/main" val="204095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CE4-4405-43AC-B2C9-F1BABC684D1A}" type="datetimeFigureOut">
              <a:rPr lang="ko-KR" altLang="en-US" smtClean="0"/>
              <a:t>2014-11-05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100D-77AC-4C1D-8538-CB6293B37E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60350"/>
            <a:ext cx="4177159" cy="504354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dirty="0" smtClean="0"/>
              <a:t>Title 1</a:t>
            </a:r>
          </a:p>
        </p:txBody>
      </p:sp>
    </p:spTree>
    <p:extLst>
      <p:ext uri="{BB962C8B-B14F-4D97-AF65-F5344CB8AC3E}">
        <p14:creationId xmlns:p14="http://schemas.microsoft.com/office/powerpoint/2010/main" val="314126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 smtClean="0"/>
              <a:t>Picture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BCE4-4405-43AC-B2C9-F1BABC684D1A}" type="datetimeFigureOut">
              <a:rPr lang="ko-KR" altLang="en-US" smtClean="0"/>
              <a:t>2014-11-05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C100D-77AC-4C1D-8538-CB6293B37E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738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1520" y="1916833"/>
            <a:ext cx="864096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Contents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Contents</a:t>
            </a:r>
            <a:endParaRPr lang="ko-KR" altLang="en-US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BCE4-4405-43AC-B2C9-F1BABC684D1A}" type="datetimeFigureOut">
              <a:rPr lang="ko-KR" altLang="en-US" smtClean="0"/>
              <a:t>2014-11-05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C100D-77AC-4C1D-8538-CB6293B37E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8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1" r:id="rId4"/>
    <p:sldLayoutId id="2147483652" r:id="rId5"/>
    <p:sldLayoutId id="2147483653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@drool.w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c@drool.w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@drool.w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drl://decorators/blubber_monster.objlib?obj=shadow.mat" TargetMode="External"/><Relationship Id="rId4" Type="http://schemas.openxmlformats.org/officeDocument/2006/relationships/hyperlink" Target="mailto:marc@drool.w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rool.ws/2013/10/29/engine-tech-easy-collaboration-with-object-url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://www.google.com/imgres?imgurl=http://upload.wikimedia.org/wikipedia/en/thumb/0/08/Rock_Band_logo.svg/300px-Rock_Band_logo.svg.png&amp;imgrefurl=http://en.wikipedia.org/wiki/File:Rock_Band_logo.svg&amp;h=193&amp;w=300&amp;tbnid=-zkom80rRWta4M:&amp;zoom=1&amp;docid=Jev4y34t-A5aAM&amp;ei=M79IVPCzJ-XTmgXHwYLoAw&amp;tbm=isch&amp;ved=0CCgQMygAMAA&amp;iact=rc&amp;uact=3&amp;dur=790&amp;page=1&amp;start=0&amp;ndsp=2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drl://global/phrase_activate_shell.objlib?obj=public.flow" TargetMode="External"/><Relationship Id="rId2" Type="http://schemas.openxmlformats.org/officeDocument/2006/relationships/hyperlink" Target="drl://global/thump_hit.objlib?obj=thump_hit_streak.tri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drl://levels/decorator_tests.objlib?obj=tutorial_thumps.lea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drl://decorators/obstacles/tentacles/sequins/tentacle_finger1.objlib?obj=prop.lea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drl://props/test_spire_avatar_head.objlib?obj=phase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drl://global/config.objlib?obj=jump.anim" TargetMode="External"/><Relationship Id="rId2" Type="http://schemas.openxmlformats.org/officeDocument/2006/relationships/hyperlink" Target="drl://global.objlib/?obj=lstick_turn_velocity.flt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drl://levels/decorator_tests.objlib?obj=sequin.mast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2" y="1916832"/>
            <a:ext cx="5256584" cy="1296144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Developing Tools for Indie Games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Marc Flury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 smtClean="0"/>
              <a:t>  Co-Founder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4910"/>
            <a:ext cx="1171156" cy="4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Personal Production Techniques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latinLnBrk="0">
              <a:buNone/>
            </a:pPr>
            <a:endParaRPr lang="en-US" sz="3600" dirty="0"/>
          </a:p>
          <a:p>
            <a:pPr marL="457200" indent="-457200" latinLnBrk="0">
              <a:buFont typeface="+mj-lt"/>
              <a:buAutoNum type="arabicPeriod"/>
            </a:pPr>
            <a:r>
              <a:rPr lang="en-US" sz="3600" dirty="0" smtClean="0"/>
              <a:t>Track your time and effort</a:t>
            </a:r>
          </a:p>
          <a:p>
            <a:pPr marL="457200" indent="-457200" latinLnBrk="0">
              <a:buFont typeface="+mj-lt"/>
              <a:buAutoNum type="arabicPeriod"/>
            </a:pPr>
            <a:r>
              <a:rPr lang="en-US" sz="3600" dirty="0" smtClean="0"/>
              <a:t>Look at the big picture</a:t>
            </a:r>
          </a:p>
          <a:p>
            <a:pPr marL="457200" indent="-457200" latinLnBrk="0">
              <a:buFont typeface="+mj-lt"/>
              <a:buAutoNum type="arabicPeriod"/>
            </a:pPr>
            <a:r>
              <a:rPr lang="en-US" sz="3600" dirty="0" smtClean="0"/>
              <a:t>Stay focused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58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track your time and effort?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sz="3600" dirty="0" smtClean="0"/>
              <a:t>Your intuition of what’s important is probably wrong</a:t>
            </a:r>
          </a:p>
          <a:p>
            <a:pPr latinLnBrk="0"/>
            <a:r>
              <a:rPr lang="en-US" sz="3600" dirty="0" smtClean="0"/>
              <a:t>You can easily waste time</a:t>
            </a:r>
          </a:p>
          <a:p>
            <a:pPr latinLnBrk="0"/>
            <a:r>
              <a:rPr lang="en-US" sz="3600" dirty="0" smtClean="0"/>
              <a:t>Be a good engineer!</a:t>
            </a:r>
          </a:p>
        </p:txBody>
      </p:sp>
    </p:spTree>
    <p:extLst>
      <p:ext uri="{BB962C8B-B14F-4D97-AF65-F5344CB8AC3E}">
        <p14:creationId xmlns:p14="http://schemas.microsoft.com/office/powerpoint/2010/main" val="35176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Track your time and effort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atinLnBrk="0"/>
            <a:r>
              <a:rPr lang="en-US" dirty="0" smtClean="0"/>
              <a:t>Maintain a “work log”</a:t>
            </a:r>
          </a:p>
          <a:p>
            <a:pPr lvl="1" latinLnBrk="0"/>
            <a:r>
              <a:rPr lang="en-US" dirty="0" smtClean="0"/>
              <a:t>Text file, spreadsheet, whatever</a:t>
            </a:r>
          </a:p>
          <a:p>
            <a:pPr latinLnBrk="0"/>
            <a:r>
              <a:rPr lang="en-US" dirty="0" smtClean="0"/>
              <a:t>Track how you spend your time, especially:</a:t>
            </a:r>
          </a:p>
          <a:p>
            <a:pPr lvl="1" latinLnBrk="0"/>
            <a:r>
              <a:rPr lang="en-US" dirty="0" smtClean="0"/>
              <a:t>Bug fixing</a:t>
            </a:r>
          </a:p>
          <a:p>
            <a:pPr lvl="1" latinLnBrk="0"/>
            <a:r>
              <a:rPr lang="en-US" dirty="0" smtClean="0"/>
              <a:t>Tasks that take longer than expected</a:t>
            </a:r>
          </a:p>
          <a:p>
            <a:pPr lvl="1" latinLnBrk="0"/>
            <a:r>
              <a:rPr lang="en-US" dirty="0" smtClean="0"/>
              <a:t>Mistakes/bugs made by other developers, including non-programmers</a:t>
            </a:r>
          </a:p>
          <a:p>
            <a:pPr lvl="1" latinLnBrk="0"/>
            <a:r>
              <a:rPr lang="en-US" dirty="0" smtClean="0"/>
              <a:t>Time spent </a:t>
            </a:r>
            <a:r>
              <a:rPr lang="en-US" i="1" dirty="0" smtClean="0"/>
              <a:t>not </a:t>
            </a:r>
            <a:r>
              <a:rPr lang="en-US" dirty="0" smtClean="0"/>
              <a:t>programming (chatting, e-mail, etc.)</a:t>
            </a:r>
          </a:p>
          <a:p>
            <a:pPr latinLnBrk="0"/>
            <a:r>
              <a:rPr lang="en-US" dirty="0" smtClean="0"/>
              <a:t>Use this </a:t>
            </a:r>
            <a:r>
              <a:rPr lang="en-US" i="1" dirty="0" smtClean="0"/>
              <a:t>actual data </a:t>
            </a:r>
            <a:r>
              <a:rPr lang="en-US" dirty="0" smtClean="0"/>
              <a:t>to decide when to refactor,  improve tools, etc.</a:t>
            </a:r>
          </a:p>
        </p:txBody>
      </p:sp>
    </p:spTree>
    <p:extLst>
      <p:ext uri="{BB962C8B-B14F-4D97-AF65-F5344CB8AC3E}">
        <p14:creationId xmlns:p14="http://schemas.microsoft.com/office/powerpoint/2010/main" val="7037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What’s helpful to me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atinLnBrk="0"/>
            <a:r>
              <a:rPr lang="en-US" dirty="0" smtClean="0"/>
              <a:t>Test-driven development</a:t>
            </a:r>
          </a:p>
          <a:p>
            <a:pPr lvl="1" latinLnBrk="0"/>
            <a:r>
              <a:rPr lang="en-US" dirty="0" smtClean="0"/>
              <a:t>Immediate, visual feedback</a:t>
            </a:r>
          </a:p>
          <a:p>
            <a:pPr lvl="1" latinLnBrk="0"/>
            <a:r>
              <a:rPr lang="en-US" dirty="0" smtClean="0"/>
              <a:t>Helps catch common mistakes (ones I actually make!)</a:t>
            </a:r>
          </a:p>
          <a:p>
            <a:pPr lvl="1" latinLnBrk="0"/>
            <a:r>
              <a:rPr lang="en-US" dirty="0" smtClean="0"/>
              <a:t>Useful up to a point, don’t take it too far</a:t>
            </a:r>
          </a:p>
          <a:p>
            <a:pPr latinLnBrk="0"/>
            <a:r>
              <a:rPr lang="en-US" dirty="0" smtClean="0"/>
              <a:t>Debug visualizations</a:t>
            </a:r>
          </a:p>
          <a:p>
            <a:pPr lvl="1" latinLnBrk="0"/>
            <a:r>
              <a:rPr lang="en-US" dirty="0" smtClean="0"/>
              <a:t>Tasks, animations</a:t>
            </a:r>
          </a:p>
          <a:p>
            <a:pPr lvl="1" latinLnBrk="0"/>
            <a:r>
              <a:rPr lang="en-US" dirty="0" smtClean="0"/>
              <a:t>Audio</a:t>
            </a:r>
          </a:p>
          <a:p>
            <a:pPr lvl="1" latinLnBrk="0"/>
            <a:r>
              <a:rPr lang="en-US" dirty="0" smtClean="0"/>
              <a:t>Memory</a:t>
            </a:r>
          </a:p>
          <a:p>
            <a:pPr lvl="1" latinLnBrk="0"/>
            <a:r>
              <a:rPr lang="en-US" dirty="0" smtClean="0"/>
              <a:t>Timers</a:t>
            </a:r>
          </a:p>
          <a:p>
            <a:pPr lvl="1" latinLnBrk="0"/>
            <a:r>
              <a:rPr lang="en-US" dirty="0" smtClean="0"/>
              <a:t>Rendering</a:t>
            </a:r>
          </a:p>
        </p:txBody>
      </p:sp>
    </p:spTree>
    <p:extLst>
      <p:ext uri="{BB962C8B-B14F-4D97-AF65-F5344CB8AC3E}">
        <p14:creationId xmlns:p14="http://schemas.microsoft.com/office/powerpoint/2010/main" val="17137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49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Long Distance Collaboration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71600" y="1898499"/>
            <a:ext cx="7063738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Typical E-mail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latinLnBrk="0">
              <a:buNone/>
            </a:pPr>
            <a:r>
              <a:rPr lang="en-US" sz="1800" dirty="0" smtClean="0"/>
              <a:t>From: </a:t>
            </a:r>
            <a:r>
              <a:rPr lang="en-US" sz="1800" dirty="0" smtClean="0">
                <a:hlinkClick r:id="rId3"/>
              </a:rPr>
              <a:t>brian@drool.ws</a:t>
            </a:r>
            <a:endParaRPr lang="en-US" sz="1800" dirty="0" smtClean="0"/>
          </a:p>
          <a:p>
            <a:pPr marL="0" indent="0" latinLnBrk="0">
              <a:buNone/>
            </a:pPr>
            <a:r>
              <a:rPr lang="en-US" sz="1800" dirty="0" smtClean="0"/>
              <a:t>To: </a:t>
            </a:r>
            <a:r>
              <a:rPr lang="en-US" sz="1800" dirty="0" smtClean="0">
                <a:hlinkClick r:id="rId4"/>
              </a:rPr>
              <a:t>marc@drool.ws</a:t>
            </a:r>
            <a:endParaRPr lang="en-US" sz="1800" dirty="0" smtClean="0"/>
          </a:p>
          <a:p>
            <a:pPr marL="0" indent="0" latinLnBrk="0">
              <a:buNone/>
            </a:pPr>
            <a:r>
              <a:rPr lang="en-US" sz="1800" dirty="0" smtClean="0"/>
              <a:t>Subject: Rendering bug</a:t>
            </a:r>
          </a:p>
          <a:p>
            <a:pPr marL="0" indent="0" latinLnBrk="0">
              <a:buNone/>
            </a:pPr>
            <a:endParaRPr lang="en-US" sz="1800" i="1" dirty="0" smtClean="0"/>
          </a:p>
          <a:p>
            <a:pPr marL="0" indent="0" latinLnBrk="0">
              <a:buNone/>
            </a:pPr>
            <a:r>
              <a:rPr lang="en-US" sz="1800" dirty="0"/>
              <a:t>There is a rendering problem with </a:t>
            </a:r>
            <a:r>
              <a:rPr lang="en-US" sz="1800" dirty="0" err="1" smtClean="0"/>
              <a:t>shadow.mat</a:t>
            </a:r>
            <a:r>
              <a:rPr lang="en-US" sz="1800" dirty="0" smtClean="0"/>
              <a:t> in thump/run/decorators/</a:t>
            </a:r>
            <a:r>
              <a:rPr lang="en-US" sz="1800" dirty="0" err="1" smtClean="0"/>
              <a:t>blubber_monster.objlib</a:t>
            </a:r>
            <a:r>
              <a:rPr lang="en-US" sz="1800" dirty="0" smtClean="0"/>
              <a:t>.</a:t>
            </a:r>
            <a:r>
              <a:rPr lang="en-US" sz="1800" dirty="0"/>
              <a:t>  I’m not sure if there’s a problem with material settings or a code issue?</a:t>
            </a:r>
          </a:p>
        </p:txBody>
      </p:sp>
    </p:spTree>
    <p:extLst>
      <p:ext uri="{BB962C8B-B14F-4D97-AF65-F5344CB8AC3E}">
        <p14:creationId xmlns:p14="http://schemas.microsoft.com/office/powerpoint/2010/main" val="27556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E-mail with Object URL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latinLnBrk="0">
              <a:buNone/>
            </a:pPr>
            <a:r>
              <a:rPr lang="en-US" sz="1800" dirty="0"/>
              <a:t>From: </a:t>
            </a:r>
            <a:r>
              <a:rPr lang="en-US" sz="1800" dirty="0">
                <a:hlinkClick r:id="rId3"/>
              </a:rPr>
              <a:t>brian@drool.ws</a:t>
            </a:r>
            <a:endParaRPr lang="en-US" sz="1800" dirty="0"/>
          </a:p>
          <a:p>
            <a:pPr marL="0" indent="0" latinLnBrk="0">
              <a:buNone/>
            </a:pPr>
            <a:r>
              <a:rPr lang="en-US" sz="1800" dirty="0"/>
              <a:t>To: </a:t>
            </a:r>
            <a:r>
              <a:rPr lang="en-US" sz="1800" dirty="0">
                <a:hlinkClick r:id="rId4"/>
              </a:rPr>
              <a:t>marc@drool.ws</a:t>
            </a:r>
            <a:endParaRPr lang="en-US" sz="1800" dirty="0"/>
          </a:p>
          <a:p>
            <a:pPr marL="0" indent="0" latinLnBrk="0">
              <a:buNone/>
            </a:pPr>
            <a:r>
              <a:rPr lang="en-US" sz="1800" dirty="0"/>
              <a:t>Subject: Rendering bug</a:t>
            </a:r>
          </a:p>
          <a:p>
            <a:pPr marL="0" indent="0" latinLnBrk="0">
              <a:buNone/>
            </a:pPr>
            <a:endParaRPr lang="en-US" sz="1800" i="1" dirty="0"/>
          </a:p>
          <a:p>
            <a:pPr marL="0" indent="0" latinLnBrk="0">
              <a:buNone/>
            </a:pPr>
            <a:r>
              <a:rPr lang="en-US" sz="1800" dirty="0"/>
              <a:t>There is a rendering problem </a:t>
            </a:r>
            <a:r>
              <a:rPr lang="en-US" sz="1800" dirty="0" smtClean="0"/>
              <a:t>with </a:t>
            </a:r>
            <a:r>
              <a:rPr lang="en-US" sz="1800" dirty="0" smtClean="0">
                <a:hlinkClick r:id="rId5"/>
              </a:rPr>
              <a:t>drl://decorators/blubber_monster.objlib?obj=shadow.mat</a:t>
            </a:r>
            <a:r>
              <a:rPr lang="en-US" sz="1800" dirty="0" smtClean="0"/>
              <a:t>.</a:t>
            </a:r>
            <a:r>
              <a:rPr lang="en-US" sz="1800" dirty="0"/>
              <a:t>  I’m not sure if there’s a problem with material settings or a code issue</a:t>
            </a:r>
            <a:r>
              <a:rPr lang="en-US" sz="1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25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Other applications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sz="3600" dirty="0" smtClean="0"/>
              <a:t>Data validation reports</a:t>
            </a:r>
          </a:p>
          <a:p>
            <a:pPr latinLnBrk="0"/>
            <a:r>
              <a:rPr lang="en-US" sz="3600" dirty="0" smtClean="0"/>
              <a:t>Errors and warnings</a:t>
            </a:r>
          </a:p>
          <a:p>
            <a:pPr latinLnBrk="0"/>
            <a:r>
              <a:rPr lang="en-US" sz="3600" dirty="0" smtClean="0"/>
              <a:t>Working with external teams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8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Object URL Implementation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 latinLnBrk="0">
              <a:buNone/>
            </a:pPr>
            <a:endParaRPr lang="en-US" dirty="0" smtClean="0"/>
          </a:p>
          <a:p>
            <a:pPr marL="0" indent="0" algn="ctr" latinLnBrk="0">
              <a:buNone/>
            </a:pPr>
            <a:endParaRPr lang="en-US" dirty="0"/>
          </a:p>
          <a:p>
            <a:pPr marL="0" indent="0" algn="ctr" latinLnBrk="0">
              <a:buNone/>
            </a:pPr>
            <a:endParaRPr lang="en-US" dirty="0" smtClean="0"/>
          </a:p>
          <a:p>
            <a:pPr marL="0" indent="0" algn="ctr" latinLnBrk="0">
              <a:buNone/>
            </a:pPr>
            <a:endParaRPr lang="en-US" dirty="0" smtClean="0"/>
          </a:p>
          <a:p>
            <a:pPr marL="0" indent="0" algn="ctr" latinLnBrk="0">
              <a:buNone/>
            </a:pP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://drool.ws/2013/10/29/engine-tech-easy-collaboration-with-object-urls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marL="0" indent="0" algn="ctr" latinLnBrk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My Background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 smtClean="0"/>
              <a:t>Game programmer for ten years</a:t>
            </a:r>
          </a:p>
          <a:p>
            <a:r>
              <a:rPr lang="en-US" altLang="ko-KR" dirty="0" smtClean="0"/>
              <a:t>Worked at </a:t>
            </a:r>
            <a:r>
              <a:rPr lang="en-US" altLang="ko-KR" dirty="0" err="1" smtClean="0"/>
              <a:t>Harmonix</a:t>
            </a:r>
            <a:r>
              <a:rPr lang="en-US" altLang="ko-KR" dirty="0"/>
              <a:t> </a:t>
            </a:r>
            <a:r>
              <a:rPr lang="en-US" altLang="ko-KR" dirty="0" smtClean="0"/>
              <a:t>for seven years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54613"/>
            <a:ext cx="2430243" cy="1749377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xMTEhUUEhQWFRUXGSAWGBgYGSAbGxkcGCAfGBcdHCEdICggHhwnGyIdIzEiJSorLzAuGB8/ODMsNygtLisBCgoKBQUFDgUFDisZExkrKysrKysrKysrKysrKysrKysrKysrKysrKysrKysrKysrKysrKysrKysrKysrKysrK//AABEIAJoA8AMBIgACEQEDEQH/xAAcAAACAwEBAQEAAAAAAAAAAAAABwUGCAQDAgH/xABSEAABAgQDBAQICAkKBQUAAAABAgMABAURBiExBxJBURMiYXEUMjVCgZGxsiNScnN0kqHSFTM2Q1SzwdHwJDRTVWKCoqPD0wglRGThFyZWwvH/xAAUAQEAAAAAAAAAAAAAAAAAAAAA/8QAFBEBAAAAAAAAAAAAAAAAAAAAAP/aAAwDAQACEQMRAD8AntsT9VlAJuRmFhjR1sJSejPBYukkpPHkbc8uan06svMImG60yWlgELLYAz53Tkb5Wj72wTtUk7vMOhcm51XEKbSror5EHLNB/jhHzsxwk/LsKS8/LTNOmU3Kd42G8NU3Fs9COwcRAfv4LrP9ey3qR92D8F1n+vZb1I+7Ci2jYONOmd1Kw4w5dTSwQTYapVbzhcd+vYKnAaJ/BdZ/r2W9SPux9N06tA5VqUX2EJ/YmM6QQGmAvEjPWHgc2kDQXST3aR+07auG3QxVZRyQcPirVdTaram9hYd28O2M5U+qPsHeYecaPNCyn12OcMfC+1Hph4JWUpmZZzLpCnrtngo21HaLEdsBo1p1KkhSSFJIuCDcEHQgjURy1erMyrZdmHEtIHnKNs+Q5nsEKBmvOYcdLDhVMyDyC7KKBFwRY7t9LZi57QQM7R5zUmlaRVcRL6p/m0kOAOdt0m5JyuO7eOgAWBW02anFFFIkFvpBsX3eo36Bl35qv2R+PyuIVDeenZOV5AD9pBhXYm2tTswOjlrSbAFkoZyUB8sAH6oEUJ95S1FS1FSjmVKNye8mA0XKyFdv8FVpN8/FsDf1Jj7dxdW5EXnqeiYaHjOSyjdI4m1joOwd4jNsWnDe0KoSRHRTClIH5twlaPQDp6CIDTGEsaydQTeWcusC6m1dVxPeOI7RcRYSYRNPfk64Q5L2p1Wb66Sg2S6Rxyte/HiP7Q17N+r1bek5wiSl5fqzjwy6XjYE5WKc8shcE6gQFqxBtWl23OgkWlz8xpuM+KLa3UAfsB0zIjjD+JJgb27KSSCNFdZQ79YodY2ly8ikytDZQ2gZKmVC6nCMri+Z+UrnkBxWtXrczNK3pl5x069dRIHcNB6IB9iQrV/LUnf4tk/dvHWqZxJL9Ytys6jkg7qj2jSM0xI0euTMqrelnnGje/UUQD3jQ+kQDDksaVd6fEqubXJFarIS+hJKSrxEk9GCb6A2F8ovL9EraDZdaYSdbKQkH7UxS6TtFlqgkStcaQQckTSBZTZOVzy7xlzBi548wU5PSQQpXSzcsjeYeH/Utcjw3tL/ANqxGSoD4/BdZ/r2W9SPux+opNaJAFcliTkAEouSdPNjOsTWCvKMl9JZ/WJgG0ms1ll6oMKnA87LS4fSejTumxSVZWBvukxJ4dmK9OSzcy3OygQ4LgKRmDoQcrXvHTTH20YgqS3ilLaZUFZV4oT1L37LRVcKS4dodUbcJTJIcUuUddyuQSQLd4Rp5y1DhAXHwHEP6dJfV/8AEHgOIf06S+r/AOIzRE3g/DL1QmUS7ItfNayMkJHjKP7uJtAPp2UxAlClqn5IISCVKKTYAZknq8o5dlFdqtQdW6+8nwRslIUGwnplck3zAGpPaBztFz8qJxxFCpZ3JSXznH057xBzTfQqve/NXYk3cNKpzcuyhllIQ2gbqQOQ9p7YD2mpdDiFIcSFIUClSSLgg5EGE2/LfgN9UtMgvUecJSN66ugUdQf4zAvqDDpisbTGUqpc4FAEBpRz5jMHvBgM6bSMEKpryShXSSz3WZcGdxrukjK4BGfEZ91OhrbQ/IFH7j7sKmAvuDtmbk/Kma8JZYQFlB6S4zFuOmd4mEbFlqybqEotXBIUbn1Xj6kfyTf+kj30RYFYJw74IFqmG0OdEFEiZBUFbtz1bnO/C0ApcW4Smqc6G5pG7vC6FA3SsDXdPZcXGouOcQUNytPqfwsy5MqKnEP2aUo3UQCpNrnM9W/1RCjgHrsorMtMUxxM+AtNNcS+gqF7JIUW+8ghYt8mFRjPFT1RmVPvZDRtANw2jgkc+08T6ojpapuIZdZSbIeKN8c+jJUn7Tf0RxQH6kXyGZhi0fZBNraD0061JNnTpjZWfMZbp7Cbx27L6ezJyj9ZmkBfRHclkHznNN76xCQeFldkXPDez5ypgT1acW4pwbzUuklCG0qzGhuLi2Qt2k3yCmHY2pwHwSoSkysC+4lQB+xSoXVao78o6pmYbU24nVKuR0IOhHaI0bWdjcipF5TflX05tuIWo2UNLgnS/EWPbFWVLOVaWmafPoAqciCppwauDllrfK/PeSdb2BIsPKQoLQopUk3SpJsQRmCCNDF6xptSmZ+VZlyOjAT8OUn8coaHsTbPd5nuigwQBFtwZs9nKiN9pIQyDYuuZJy1txVbsjw2dYY/CE82wSQ347hGu4nUDtOnphqol112YclZdZlqTKEN/BZdMRkAOBGV87gCxsSoQFYTsfbJ3U1WTU5puXGvLJV/sin4wwROU5QEyjqKNkuJzQo62vwNs7Ht5RoBzY5SSjd6BQ/tBxe935m3rForcjLrkJkUeoL8JkJtJTLOL8ZB0CL8wbDsJSRa9oDP8O7YJjhW9+D5hVxa8uonNJGam+62Y5WPMWp1T2RVRDriGpcutpUQhwLQN9N+qbFVxccI/Kfs1rTLrbrcooLbUFpPSN5FJuPP5wFFc1PfExgryjJfSWf1iYiHVXUTa1ycuUS+CvKMl9JZ/WJgGriDCrs/XZtAWWpVKWzMrvYbgAUE30ubeixPCKftQxqmaUiUkwESMv1W0pyCyMt49nL0njFr22Y9TdyQkyACf5U4nzlZDo7jkBZXcBwMJWA95GTcecS00krcWQlKRqSdIdbkqqksN0ungOVScA6ZxJ/FJ7+AAJty6x5Xj8LU9uhyQn5lO/PTA3ZVg6pB4ka3zBPIEDVUMXZhg5cqlc3OEuT0z1nFKzKAc9wcjztyA0EBNYFwm1TZVLDdio9Zxds1r4nu4AcBFigggCK5tG8lznzKvZFjiubRvJc58yr2QCV2h+QKP3H3YVMNbaH5Ao/cfdhUwDLwbjins01UhPS7zyVOFw7lgDmCnPfSb3EdDWJ8NozTTH1HgFkEem7h9kL+n4em3077ErMOovbebaWtNxqLpBF4+alQpqXSFTEs+ykmwLrSkAnWwKgLm0BPY9x45UejbDSZeXZ/FsoNwDpcmwBNshkLXPOKhBF52TYMZqUypL7oQhsBZbBst0cQnkBlcjPMd8BVJ6luMtsuOCwfQXEcykKKL+kjKOGHd/xHUcITJPNpAbSFMEDIJtZTYHoC/VCRgHDXmU/gCkN6NuTCekIy13739ZPojQIEZ5wU2KrRXqaCPCZZXTsAnxgbnK/aVJ7ApMM3Z3j9mcaS0+sNTiOo4051VKUnIlIOvaNQYC9Qs6k2EYnl1I1clVBfoJA9gi9Vyvy0o2XZl1DaQL5kXVbgkaqPYIVNAqylOzmIJpBaaDfRSiFaqGg9ZsO9SraZgmMVMpROzSEeKl9xKe4LUB9kRcfbzpUoqUbqUSonmTmT64+IBq7BjuqqC0+OmVJT7faBDK2DMpTSGiBYqccKu0hRSPsA9UJnY5iJEnUE9KQGnkllZOg3rbpPZvAX74ZGDqoKHOPU6cVuSzi+llXleKAcilR05XPAg38aAcUUrarQZeZlkLmJkSnQuBaH7X3Scrag55aHVI5RbVzrQR0hcQG7X3yobtud72tCmrk8mu1BqXZO9T5M9NMO+Y4rgLnhYEDsKzwEBD9Az/8AKV/VV/uR3bOag4Kz4OmouT7Hg6l75JCd7LKxUcxz7YgKhj6jIdWlujMuISohK7pTvgZBVtw2B1j2pG1aQl3AuWo6G3CN26FgKIPDJvjAKN4WUodpj7klrS4gtb3SBQKN3xt4Hq7ts73taPyZB31XFjvG45G+YiVwT5RkvpLP6xMBDExZdnE1Jtz7K54XZB11SlXmqWOKQdYYO2TZ4i7s9IgEJP8AKWk+YrJRWANLg3I7b8YTEA+KpMeDYgRM1Wy5dwWk3h+Kb0Kbg3zF8zfVQOmjqBjN2zzFbMywaTVCCwuwl3TkWl6AXOg+KeGYNwcr5gmvv0yZFJqSrp0lJg5JWnQIJPqHI5coBrQQQQBFc2jeS5z5lXsixxXNo3kuc+ZV7IBK7Q/IFH7j7sKmGttD8gUfuPuwqYBzYUrL0phl5+XXuOJmLBVgfGUgHXsMSRrbyVJkcQFDkrONpW1MABIQogHW1gQSMz4psdDFekfyTf8ApI99EOacw6zP05qXfF0qaRZQ8ZCt0WUntEBmXHWEHqbMFlzrIPWacAsFp/eOI4emIik1N2WeQ8wsocQbpUP4zHZDplZfeBoVayUM5Ga58EAE8eFuOaTwJT+J8PvSMwuXfTZSdDwUngpPMGA0HIVVjEdLdZO63MADfR8RwZoWOJQSPaIzhUZFxh1bTyChxB3VJOoI/jXjHXhqvvyL6ZiXVurTwOaVDilQ4pMPOs0GTxJKJm5VQam0DdVfOx16Ny2ZHxVf/kAhqNVnpV5D8usocQbgj7QRxB5QzV41o9SANVlVMzAFi8xeyu3LP0KCrc4XFfw/MybhbmWltqGhI6qu1KtFDuiLgGuxM4XlvhEImZtYzCHBl6RZKSO+8VPHeOn6ktIWkNMN/i2UeKnhc6byrZXsLDQDOKpHrLSy3FBDaFLUcglIKie4DMwHlExWMMzMsyw8+2UtzCd5s93A8iRmAeBhtbMtjqgpMzUkgWsUS+ufAufd9fKLrj1xCN5uoJ6SnP2T0iU9aVcGSSogeIdQvzSLG4IgMsQy8O7S2ly4k6vL+FsJFkOD8ajhmb55cQQRbjwjMbbNZmS+Fa/lMqrNDzY3rA5jfCb2y87Q84o8A1uhwqFb/STZH9H1rd193e/xRHYt2kJXL+BU1gSkpor47l9b20B45knnwhdQQBDI2I4RVOTofWn4CWIWSdFODNCRzt4x7hzjhwVszmZz4V/+Syqest50bt0jM7gVa4t5xy79IaOA8Xy66g3TqcjdkmWlkrtm8sW62edtTfUk8rQGe578Yv5R9piTwV5RkvpLP6xMRk9+MX8o+0xJ4K8oyX0ln9YmAaWJMSTMjXZt5psusBCDMtjQt2Cd7vBOvab5GKztIwY0ltNRpvXknsyE/mVHUEcE3ysfFOXKGfQmwrEdQSoApMskEHMEEouDERU5JVAmFHcL1Imjuutkb3QKVlpyt6wLagXBAw3sGV5mry34LqSgHUj+STB8a9rBJJ87T5Qy1FzWdpOCBJLS/LHpZF/rNODrBN89xR9hOoB4gxSULIIIJBBuCMiCNCIDS+zvFrzbxpdT6s21k04Tk+jgQTqq2h458QYZUIKhVNuvyyZaYWGqnLjel3wd0uWzztne4FwOwjiIv+zXGq5nek54dFPsdVaVZFwDzk8CedsswRkYC/QltsFVqcu74OXmxJTfwaVrbADd8lIWoDK2oPK+tjDpiKxPQWp6Wcl3h1VjI8Uq81Q7QYBd4k2cTMzS5CUDjSXJcdckkpNxbqm2cU3/ANCpz9Il/Wf3ROUyUVMtO0Koq3JpjrSb+Y30gdWx4i2WWqbjVMJmpsPy7q2Xt9DjailSSTkR+ziDxBEA+m9nMyihu08OMqeW6HAd4hNgpKjc2vewPCPWXkcTIQlCX5GyQEjuAsPM5RnfwlfxleswCZX8dXrMA78XYVxBPNpRMJk3Nw7yFIIStJ42Nha/GJF3C01U5MStUYU1OMpJl5oWUlY5LUm9jpcG19RmDCKZrk0jxJh9PyXFD2GLNhfalUZNY+GL7d+s28Sq442V4wPb9h0gKnVKc7LurZeQUOIO6pJ4Ee0cQRkREtgnFz9NmA8zmDk42T1XE8jyPI8DzzBduL8Oy+IJFE7J2EwlJ3b2BVbxmnO0HQ8L8jGdn2VIUULSUqSbKSoEEEZEEHMHsgNFY2xqppqVmEsonZOdFksOJs4ldhYIIBBBuRYgm4yNjFRmJvDzij4RTZqVXoQAtIHOyUqt9gjor/kvD/zyPaIe7zaSOsAQOY/fAZ6U7hhsFSZabetnYlY/+wHri3YBxA2+papCSakJJrN6ZcA3iLZpTokKyuSSoAajMR4VudVWphUnJENU9nOamUgALt5qTpa17cDqcgL0XaTjhtxCafTvg5Fnqkp/PEcSdSm/rNyeEBdaZtEVUa5LtMkplGyvdGhcVunrq7OQ4d+n7i7G4kqy9LzSekkX20B5BF926bb4HdqOI7QIXmxPyvL/AN73THVt68rOfNo9kBN1yZn6A4lUk6H6e/1mek+Ebzz3SQRY2zBBFxfkY66lWpB2xqlDdaWqx6RlJ3Vj4wWndunuKh2xX9m2MWS0qmVMhUm71ULUbdCo6Z8E3zv5p7LwwMI1Z2jzQpc+velnP5nMKyFtNxR0tmMuBPJQsFOcOFx1uhm/k9cfbf8AbDEoWG5RLDUxTZCX+ERvoXMrJUL6ahRPdcRL7T5VsUqcIQkHojnui/CEztU8l0P5lz2MwFxxdgitVDKYnJcN6hpveS32ZZk+knSO3Z/s/mpOeRMvuy5SlkshLQ3eVja1ieZjOcMCTwAZmjJnpe5dbU50qPjoSfGHJSRfvHdmE3MbDpxSlK8Il8yTqeJvyjrw/sYm2JqXeU+wUtPIcIBNyEKCjbLWwhMwQGlK1hKpCpPTsjMsNdKlKOuN42FuBFtRHnP0/ELja2nFU+ZbWkpUhaSN4Hh1be2M3x7ys242btrWg80qKT9kA4MJtTlPQuRq8o4qnPXBWB0iGSfO3kX3Uk87EWBHGKFtBwY5TX92/SMOdZh3gtPIkZbwyvbmDxjpoO1GpytrPl1PxHuuD6bhX2w4sPYip9flFSbqAy7u36LK6T8do2zsezK+YtAZwk5pbS0uNqKFoO8lQNiCNCIfOIXN+qUF9QHSuthTigLFR3UnO3DM+uE7jHCz9OmFMPjtQsDquJ4KT+0cDDfq/wDPsOfND3UQDnggggFftLQBWKKoDMuOAniQCiw+0+swndsHlic+Wn3Ew5NpvleifOuf6cJvbB5YnPlp9xMBToZg2IVLLryuef4xX3IWcPfGT9EqDqHl1VbRS2EbraVWyub5o1zgFti7ZzPU9sOvoSpomxcbVvJSTpvZAi/O1vWIqMNvE2JKdLUt2Qkpl6cU8sKK3L2QMr2uE2GWQF8yYUkA39hdTdTL1JpCykpaD7Z+KtIUCbHn1b9iY+8RUtqvShn5JITPNJAmZdOq8sikak5HdPG1tRHNs4YMlSKjPujdDzfQM3y3id4EjsKiLfIMSdNwbNU6SlanIBRmEt78ywbkONq62Q7E6gd4zGYedf8AJeH/AJ5HtEWbFtdeqsyql05e6yn+eTIzAGm4kjLmDzOWgMR+MUiuy1PFN6t3lFzh4OQAV79tCCbjncW1itY4xOxTpc0mlK0uJqYHjLVopII48Dy0HGA5toeMWWWBS6UQmWRk86k3LyuI3hqOZ87K2QzV8EEBe9iQ/wCby/cr3THTt68rOfNo9kc+xHyux3L90x07eh/zZfzaPZALqG3gTELFTlvwTUzn/wBK+fGSoZJTc8RoOYyPCFJH6lRBuMiMwYB4VHEz7FPnqVU1ATDbJDDp0fRkALnVXLn3g3rm1TyXQ/mXPYzEvQ6g1iGT8DmylFQYTeXeOXSDiD25DeHcRxtH7YZRxmn0Zp1JQ4hp1K0ngR0IIyy9MAqo0Tsr/Jx/5Ex7FRnaNE7K/wAnH/kTHsVAZ2iVwxQ1zsy3LNlKVuEgFWgsCrO3dEVF12NeWJXvV7ioCfOw+bGszLfWP7o4qnsYqTaSpvon7ea2vregKAB9d4sOFcCytTqVX8J6QdFMdXo1BP4xbu9e4N/FH2xYajsmVJoU/SJqZbfR1ghSgpLlvNsEjP5VxAZ6mGFtqKHEqQtJspKgQQeRBzBj1p084w6h1lZQ4g7yVDUEfxpDRx8luqUpqrISlMw0roZoJ0Ogv6CQR/ZXnoIUsBp1aJXEFKbW6UtuHqhQ1ae0IF890m2XEEdkQuJZRTVSw+0u282jcVbMXSEg27LxU9iDhebqEgSbPM9I3nYpcTkCnkc0m/8AYEedAxk5UajSA+LvMLUha/jg23VfKsM+2A0hBBBALHab5Xonzrn+nCb2weWJz5afcTDk2m+V6J865/pwm9sHlic+Wn3EwFOgghu1DZLJMKCZiqssrKQrdc3Umx0NirTX1QCijqpjzaHUqea6ZsG6m98o3hy3gCR6IumLNmxlpYzcrNszjCVbq1NEEovYDxSQcznyigwD1xEWq5JNOU1VlSVlKkFJASQNLAa5AgZkHMZE59k7tQdn2GJWltnw19NnMjuy4GSjcj0g8BbjYQptmlbXKVKWcSbBTiWljgUOEJVfu1/uwzce1yVopmGqcB4bNKK3XNegSrOw5G5JCeGp4CAicT1pmiSxp1PWFTTg/lUwNQbeKnkczYeaDzMKCPpxZUSVEkk3JOZJOpPbE/gjCb1SmQy0LJGbjlsm08z28hxgI+SorzrLz6U/BM231nQFRskDmezlEdGgsYKkk0CbYkLFqXdSypQz31goUtV/OPWzPMcoz7AXzYj5XY7l+6Y6tvnlZfzSPYY5diPldjuX7pjq2+eVl/NI9hgFzErN0B5uVZmym7LxUkKGYSpB3SlXInUc8+RiKjQGBZmUTh5lE8B4O86tlSjogrWrdUTwsbZ8NYBCyc2tpaXGlFC0HeSpJsQRoRF32j43FTlpEqsH2elS8ALAlXRbq09it05cCD2REY+wc7TZjol9ZtV1MucFp+8MrjtHOKzAEaK2WD/2498iY9iozrGi9lv5NvfImPYqAzpF12NeWJXvV7iopUXXY15Yle9XuKgG1sh8pVz6Qn334akKTZVONt1Kt9ItCLzCbbygm9lv3teLnibHsjJtKWuYaWsDqtIWFLUeAsCSBfichAK2lJAkMRsgWbbeWUDgDvLGXoSmEtDgnVLkcPvKmOrNVJ4r3SLK3TYqJGoFrns6Qc4T8Ayv+H4/81HzK/2RaNkGEWX0qmR1XZWeXuLHnI3UXQeziORJ5mIDYC0ETE3NKHUl5ckntVnb0hKvVDG2ASZRS983u88tzPssi/8AhgGVBBHw66lKSpRCUpFySbAAZkk8oBabTfK9E+dc/wBOE3tg8sTny0+4mGdI1IVKeXVXyW6dT79ATl0iuKufI2+QOcJjF1bM7OPzJTudKq4TyAASn02Av2wEPDrxDjPD08tLs0xMLWlAQCCpOQz0SsDUwlIIBlYnxxIJkXJClSy2W3VBTi1qJJtbTeUo3NgMzkNIWsEfbTalEJSCpRyAAuT3AQH7LvKQtK0mykkKB5EG4+2PqbmVuLU44orWo7ylKNySdSYZrezlcnSJqbm07r6kpDbZ1bSVC5V/aI4cB26Lal052YdQywguOLNkpGpPsA7TkIDqw3QX56YRLy6d5atTwSnipR4JH8Zw4plvoQmh0U/Cr/nk1xSNFZjQ8OwWAzNx5Fn8EtpplMAeqkyB0zo/NDsJ0AubX0zJztDKwBgxqmsbieu8vrPOnVav2JFzYdp4kwCXoaLYYqA5TYHqDMKyGrR/yaqP0z/ahVQF82I+V2O5fumOrb55WX80j2GObYf5XZ+Sv3THTt88rL+aR7DALmGxOfkkz9IPvrhTw2Jz8kmfpB99cBOSbFwqg1nUZyU1z4IsTx4W70nhdQYnw+9IzC5d9NlJ0PBSeCk8wY1Nj/BrVSl9xXUeR1mXRqhX7UnK47uIELRLJq7S6bUQGarKg9C6r86O08QbC9tciOMAj40Xst/Jt75Ex7FRn2oyDjDq2nkFtxB3VJVqCPaO0ZGGlSsaokcPJYRZUxMKdQlOu6gkpWtXrsOZ7jAKSLFs+rbcnUGJh7eKGySd0XOaSnL0mK7BANuoVrDLzrjrkvNFbiitR3lC6lG5y38s+EfDOMKDKHfk6atx0eKp1RIBGh66lW7wIU8EBOYuxVM1F7pplQJAshCckIHJI/abkxBx6ysstxQQ2hS1HRKQVE9wGcNjC+C2KW2KhWbJUnNiVuCpStQVDiezQanlAez0gumUVEmlJM/U1C6AOsEZAJPKwIGfFauRs7sN0lMpKsy6cw0gIvzIHWPpN4oez6hTE3NKq9RTurULSrJ/NI4Kz42OXHMniAGdAEJjbhjdIUmmtOboUR4UtI3ihBt1ABqbZkX5DjDnjxVKNk3KEkniUiASdQxfQHZNqSJm0y7ViEoTu75HFZ87O57z2C1f3cLf99Gi/Amv6NH1R+6DwJr+jR9UfugM6buFv++gthb/AL6NF+BNf0aPqj90HgTX9Gj6o/dAZ7ZGGODE872dbP6qhE5R6yEdWh0NYd0Dr4PVvod5ZvbvWIdKZVA0Qkf3RHtAIen1KanaBUVPqW++qa3AALm9mgEpSkWAvoAOMEhJpoDCUNpD9YmxuoQBvdCD3dv1iOQMfOAsYtU2mTRIDj65xxLDWpWrcbANhnug2ufQMzF42bYLdaUqfqBLk88Lnet8Ck+aAMgq2ttALDjcO3ZvgjwFCnphXSzr/WecJ3iL57iTyvqeJ7ALXWCCAzhgnEdPakJmSqKH1JdmC7ZtJ0ARbMEEdZOke+/hf9HnP8f340F4I38RP1RB4I38RH1RAI7D9ew7Jvpfl2ZxLibgEhShmLHIrtH3iTEWHp54vzLM2pwgJuEqSLJ0yCrQ7vBG/iI+qIPBG/iI+qIDPu/hf9HnP8f3488bYnpqqUJGnofSEuBwBxJsBcqV1iSdTGhvBG/iI+qIPBG/iI+qID2ijbS8EmcQmYlT0U8x1mlpO6VWz3CfYToTyJi8wQCFqsgivyqnEo6KrSqd15ojdLoHYeNwbcibHURx4Yw5SmqQidqTDqldKppW6tYIIUUgboUALWi+7R8KPNuiqUzqzbQu4gC4fQNQRxNtRxHaAYre0TEUtPUEvy4CSX0F1A1Q4c1X79b8YCH3sNfoM5/mffg3sNfoM5/mffh+SzCdxPVT4o4DlHr0CPip9QgM/b2Gv0Gc/wAz78focw6M0UycdPAXd/3I0B0CPip9Qj9S2BoAO4QCeplWnlDco1FRKJV+eeSEW4XztcjvV3GLBh3Zp8MJuqPmdmRmkK/FIPYnQ9mQGWkMSCAIIIIAggggCCCCAIIIIAggggFHso2bdE6qenEfCFaiw2fMBJstQ+MRoOA7Tk3IIIAggggCCCCAIIIIAggggCCCCAIRG2nAK2Q5OSQIZczmmk6Ag3Dm78W978ib6E2e8fDqApJCgCCCCDmCDqDAfMt4ifkj2R6x8oGQ7o+oAggggCCCCAIIIID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949641"/>
            <a:ext cx="2880742" cy="1533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60" y="4949641"/>
            <a:ext cx="3017436" cy="1493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19300"/>
            <a:ext cx="28575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Editor vs. Game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atinLnBrk="0"/>
            <a:r>
              <a:rPr lang="en-US" dirty="0" smtClean="0"/>
              <a:t>I was spending lots of time writing editor-only code</a:t>
            </a:r>
          </a:p>
          <a:p>
            <a:pPr latinLnBrk="0"/>
            <a:r>
              <a:rPr lang="en-US" dirty="0" smtClean="0"/>
              <a:t>Editor case is usually more complex</a:t>
            </a:r>
          </a:p>
          <a:p>
            <a:pPr lvl="1" latinLnBrk="0"/>
            <a:r>
              <a:rPr lang="en-US" dirty="0" smtClean="0"/>
              <a:t>Objects can be created, deleted anytime</a:t>
            </a:r>
          </a:p>
          <a:p>
            <a:pPr lvl="1" latinLnBrk="0"/>
            <a:r>
              <a:rPr lang="en-US" dirty="0" smtClean="0"/>
              <a:t>Maintain and display references</a:t>
            </a:r>
          </a:p>
          <a:p>
            <a:pPr lvl="1" latinLnBrk="0"/>
            <a:r>
              <a:rPr lang="en-US" dirty="0" smtClean="0"/>
              <a:t>Cut, copy, paste</a:t>
            </a:r>
          </a:p>
          <a:p>
            <a:pPr lvl="1" latinLnBrk="0"/>
            <a:r>
              <a:rPr lang="en-US" dirty="0" smtClean="0"/>
              <a:t>Undo, redo</a:t>
            </a:r>
          </a:p>
          <a:p>
            <a:pPr lvl="1" latinLnBrk="0"/>
            <a:r>
              <a:rPr lang="en-US" dirty="0" smtClean="0"/>
              <a:t>Robust serialization (backwards-compatible, inter-file dependencies)</a:t>
            </a:r>
          </a:p>
          <a:p>
            <a:pPr latinLnBrk="0"/>
            <a:r>
              <a:rPr lang="en-US" dirty="0" smtClean="0"/>
              <a:t>Game requirements are totally different</a:t>
            </a:r>
          </a:p>
          <a:p>
            <a:pPr lvl="1" latinLnBrk="0"/>
            <a:r>
              <a:rPr lang="en-US" dirty="0" smtClean="0"/>
              <a:t>Fast loading</a:t>
            </a:r>
          </a:p>
          <a:p>
            <a:pPr lvl="1" latinLnBrk="0"/>
            <a:r>
              <a:rPr lang="en-US" dirty="0" smtClean="0"/>
              <a:t>Efficient memory usage</a:t>
            </a:r>
          </a:p>
          <a:p>
            <a:pPr lvl="1" latinLnBrk="0"/>
            <a:r>
              <a:rPr lang="en-US" dirty="0" smtClean="0"/>
              <a:t>Cache-coherent</a:t>
            </a:r>
          </a:p>
          <a:p>
            <a:pPr lvl="1" latinLnBrk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41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Editor vs. Game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latinLnBrk="0">
              <a:buNone/>
            </a:pPr>
            <a:r>
              <a:rPr lang="en-US" dirty="0" smtClean="0"/>
              <a:t>“Thumper is a small game, so I can just use the same file format and serialization code for the game and editor.”</a:t>
            </a:r>
          </a:p>
          <a:p>
            <a:pPr marL="0" indent="0" latinLnBrk="0">
              <a:buNone/>
            </a:pPr>
            <a:endParaRPr lang="en-US" dirty="0"/>
          </a:p>
          <a:p>
            <a:pPr marL="0" indent="0" latinLnBrk="0">
              <a:buNone/>
            </a:pPr>
            <a:r>
              <a:rPr lang="en-US" dirty="0" smtClean="0"/>
              <a:t>My </a:t>
            </a:r>
            <a:r>
              <a:rPr lang="en-US" i="1" dirty="0" smtClean="0"/>
              <a:t>intuition</a:t>
            </a:r>
            <a:r>
              <a:rPr lang="en-US" dirty="0" smtClean="0"/>
              <a:t> said:</a:t>
            </a:r>
          </a:p>
          <a:p>
            <a:pPr latinLnBrk="0"/>
            <a:r>
              <a:rPr lang="en-US" dirty="0" smtClean="0"/>
              <a:t>It will be less code to maintain (only one save/load)</a:t>
            </a:r>
          </a:p>
          <a:p>
            <a:pPr latinLnBrk="0"/>
            <a:r>
              <a:rPr lang="en-US" dirty="0" smtClean="0"/>
              <a:t>It will be simpler</a:t>
            </a:r>
          </a:p>
          <a:p>
            <a:pPr latinLnBrk="0"/>
            <a:r>
              <a:rPr lang="en-US" dirty="0" smtClean="0"/>
              <a:t>The editor is integrated into the game app, so the data should be the same</a:t>
            </a:r>
          </a:p>
        </p:txBody>
      </p:sp>
    </p:spTree>
    <p:extLst>
      <p:ext uri="{BB962C8B-B14F-4D97-AF65-F5344CB8AC3E}">
        <p14:creationId xmlns:p14="http://schemas.microsoft.com/office/powerpoint/2010/main" val="35557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Editor vs. Game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latinLnBrk="0">
              <a:buNone/>
            </a:pPr>
            <a:r>
              <a:rPr lang="en-US" i="1" dirty="0" smtClean="0"/>
              <a:t>Reality </a:t>
            </a:r>
            <a:r>
              <a:rPr lang="en-US" dirty="0" smtClean="0"/>
              <a:t>said:</a:t>
            </a:r>
          </a:p>
          <a:p>
            <a:pPr latinLnBrk="0"/>
            <a:r>
              <a:rPr lang="en-US" dirty="0" smtClean="0"/>
              <a:t>Work log: a lot of time fixing editor-only bugs</a:t>
            </a:r>
          </a:p>
          <a:p>
            <a:pPr latinLnBrk="0"/>
            <a:r>
              <a:rPr lang="en-US" dirty="0" smtClean="0"/>
              <a:t>Difficult to make game data </a:t>
            </a:r>
            <a:r>
              <a:rPr lang="en-US" dirty="0" err="1" smtClean="0"/>
              <a:t>performant</a:t>
            </a:r>
            <a:endParaRPr lang="en-US" dirty="0" smtClean="0"/>
          </a:p>
          <a:p>
            <a:pPr latinLnBrk="0"/>
            <a:r>
              <a:rPr lang="en-US" dirty="0" smtClean="0"/>
              <a:t>Packed binary formats are not ideal for robust save/load</a:t>
            </a:r>
          </a:p>
          <a:p>
            <a:pPr latinLnBrk="0"/>
            <a:r>
              <a:rPr lang="en-US" dirty="0" smtClean="0"/>
              <a:t>Binary file formats are not merge-able and lead to workflow problems</a:t>
            </a:r>
          </a:p>
          <a:p>
            <a:pPr latinLnBrk="0"/>
            <a:r>
              <a:rPr lang="en-US" dirty="0" smtClean="0"/>
              <a:t>Code was littered with #</a:t>
            </a:r>
            <a:r>
              <a:rPr lang="en-US" dirty="0" err="1" smtClean="0"/>
              <a:t>ifdefs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36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Editor vs. Game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atinLnBrk="0"/>
            <a:r>
              <a:rPr lang="en-US" dirty="0" smtClean="0"/>
              <a:t>Use a human-readable, text-based format for editor</a:t>
            </a:r>
          </a:p>
          <a:p>
            <a:pPr latinLnBrk="0"/>
            <a:r>
              <a:rPr lang="en-US" dirty="0" smtClean="0"/>
              <a:t>Use packed, high performance binary for the game</a:t>
            </a:r>
            <a:endParaRPr lang="en-US" dirty="0"/>
          </a:p>
          <a:p>
            <a:pPr latinLnBrk="0"/>
            <a:r>
              <a:rPr lang="en-US" dirty="0" smtClean="0"/>
              <a:t>Doesn’t matter if you have separate editor/game apps or not</a:t>
            </a:r>
          </a:p>
          <a:p>
            <a:pPr latinLnBrk="0"/>
            <a:r>
              <a:rPr lang="en-US" dirty="0" smtClean="0"/>
              <a:t>The data is what matters</a:t>
            </a:r>
          </a:p>
        </p:txBody>
      </p:sp>
    </p:spTree>
    <p:extLst>
      <p:ext uri="{BB962C8B-B14F-4D97-AF65-F5344CB8AC3E}">
        <p14:creationId xmlns:p14="http://schemas.microsoft.com/office/powerpoint/2010/main" val="25353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Text-based object format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latinLnBrk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approach.sample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id: 4002</a:t>
            </a:r>
          </a:p>
          <a:p>
            <a:pPr marL="0" indent="0" latinLnBrk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path: samples/swish/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short_whip.wave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mode: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kOneOff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latinLnBrk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volume: 0.5</a:t>
            </a:r>
          </a:p>
          <a:p>
            <a:pPr marL="0" indent="0" latinLnBrk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pitch: 1.0</a:t>
            </a:r>
          </a:p>
          <a:p>
            <a:pPr marL="0" indent="0" latinLnBrk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pan: 0.0</a:t>
            </a:r>
          </a:p>
          <a:p>
            <a:pPr marL="0" indent="0" latinLnBrk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channel_group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3021</a:t>
            </a:r>
          </a:p>
        </p:txBody>
      </p:sp>
    </p:spTree>
    <p:extLst>
      <p:ext uri="{BB962C8B-B14F-4D97-AF65-F5344CB8AC3E}">
        <p14:creationId xmlns:p14="http://schemas.microsoft.com/office/powerpoint/2010/main" val="26455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Benefits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atinLnBrk="0"/>
            <a:r>
              <a:rPr lang="en-US" dirty="0" smtClean="0"/>
              <a:t>Separate formats </a:t>
            </a:r>
            <a:r>
              <a:rPr lang="en-US" i="1" dirty="0" smtClean="0"/>
              <a:t>reduce </a:t>
            </a:r>
            <a:r>
              <a:rPr lang="en-US" dirty="0" smtClean="0"/>
              <a:t>overall complexity</a:t>
            </a:r>
          </a:p>
          <a:p>
            <a:pPr latinLnBrk="0"/>
            <a:r>
              <a:rPr lang="en-US" dirty="0" smtClean="0"/>
              <a:t>Only need to maintain latest version of game data</a:t>
            </a:r>
          </a:p>
          <a:p>
            <a:pPr latinLnBrk="0"/>
            <a:r>
              <a:rPr lang="en-US" dirty="0" smtClean="0"/>
              <a:t>Cheap “concurrent” editing</a:t>
            </a:r>
          </a:p>
          <a:p>
            <a:pPr lvl="1" latinLnBrk="0"/>
            <a:r>
              <a:rPr lang="en-US" dirty="0" err="1" smtClean="0"/>
              <a:t>cf</a:t>
            </a:r>
            <a:r>
              <a:rPr lang="en-US" dirty="0" smtClean="0"/>
              <a:t>: </a:t>
            </a:r>
            <a:r>
              <a:rPr lang="en-US" dirty="0" err="1" smtClean="0"/>
              <a:t>dev</a:t>
            </a:r>
            <a:r>
              <a:rPr lang="en-US" dirty="0" smtClean="0"/>
              <a:t> blog for </a:t>
            </a:r>
            <a:r>
              <a:rPr lang="en-US" i="1" dirty="0" smtClean="0"/>
              <a:t>The Witness</a:t>
            </a:r>
            <a:endParaRPr lang="en-US" dirty="0" smtClean="0"/>
          </a:p>
          <a:p>
            <a:pPr latinLnBrk="0"/>
            <a:r>
              <a:rPr lang="en-US" dirty="0" smtClean="0"/>
              <a:t>Easy to search your “database” of objects (just </a:t>
            </a:r>
            <a:r>
              <a:rPr lang="en-US" dirty="0" err="1" smtClean="0"/>
              <a:t>grep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32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What’s not helpful (to me)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sz="3600" dirty="0" smtClean="0"/>
              <a:t>C++ </a:t>
            </a:r>
            <a:r>
              <a:rPr lang="en-US" sz="3600" dirty="0" err="1" smtClean="0"/>
              <a:t>const</a:t>
            </a:r>
            <a:r>
              <a:rPr lang="en-US" sz="3600" dirty="0" smtClean="0"/>
              <a:t> correctness</a:t>
            </a:r>
          </a:p>
          <a:p>
            <a:pPr latinLnBrk="0"/>
            <a:r>
              <a:rPr lang="en-US" sz="3600" dirty="0" smtClean="0"/>
              <a:t>Object orientated programming</a:t>
            </a:r>
          </a:p>
          <a:p>
            <a:pPr lvl="1" latinLnBrk="0"/>
            <a:r>
              <a:rPr lang="en-US" sz="3600" dirty="0" smtClean="0"/>
              <a:t>Thinking in terms of classes/objects</a:t>
            </a:r>
          </a:p>
          <a:p>
            <a:pPr lvl="1" latinLnBrk="0"/>
            <a:r>
              <a:rPr lang="en-US" sz="3600" dirty="0" smtClean="0"/>
              <a:t>Thinking about public vs. protected vs. private</a:t>
            </a:r>
          </a:p>
          <a:p>
            <a:pPr lvl="1" latinLnBrk="0"/>
            <a:r>
              <a:rPr lang="en-US" sz="3600" dirty="0" smtClean="0"/>
              <a:t>Planning inheritance hierarchies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31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547664" y="3068960"/>
            <a:ext cx="111572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965961" y="3068960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427984" y="3068960"/>
            <a:ext cx="1229753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6012160" y="3068960"/>
            <a:ext cx="191082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04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547664" y="3068960"/>
            <a:ext cx="111572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965961" y="3068960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427984" y="3054927"/>
            <a:ext cx="1229753" cy="59009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6012160" y="3068960"/>
            <a:ext cx="191082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  <p:sp>
        <p:nvSpPr>
          <p:cNvPr id="6" name="Flowchart: Process 5"/>
          <p:cNvSpPr/>
          <p:nvPr/>
        </p:nvSpPr>
        <p:spPr>
          <a:xfrm>
            <a:off x="3889129" y="1268760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</a:p>
        </p:txBody>
      </p:sp>
      <p:cxnSp>
        <p:nvCxnSpPr>
          <p:cNvPr id="3" name="Straight Arrow Connector 2"/>
          <p:cNvCxnSpPr>
            <a:stCxn id="8" idx="0"/>
            <a:endCxn id="6" idx="2"/>
          </p:cNvCxnSpPr>
          <p:nvPr/>
        </p:nvCxnSpPr>
        <p:spPr>
          <a:xfrm flipV="1">
            <a:off x="2105524" y="1844824"/>
            <a:ext cx="2360471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9" idx="0"/>
            <a:endCxn id="6" idx="2"/>
          </p:cNvCxnSpPr>
          <p:nvPr/>
        </p:nvCxnSpPr>
        <p:spPr>
          <a:xfrm flipV="1">
            <a:off x="3542827" y="1844824"/>
            <a:ext cx="923168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0"/>
            <a:endCxn id="6" idx="2"/>
          </p:cNvCxnSpPr>
          <p:nvPr/>
        </p:nvCxnSpPr>
        <p:spPr>
          <a:xfrm flipH="1" flipV="1">
            <a:off x="4465995" y="1844824"/>
            <a:ext cx="576866" cy="1210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  <a:endCxn id="6" idx="2"/>
          </p:cNvCxnSpPr>
          <p:nvPr/>
        </p:nvCxnSpPr>
        <p:spPr>
          <a:xfrm flipH="1" flipV="1">
            <a:off x="4465995" y="1844824"/>
            <a:ext cx="2501578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547664" y="3068960"/>
            <a:ext cx="111572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965961" y="3068960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427984" y="3054927"/>
            <a:ext cx="1229753" cy="59009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6012160" y="3068960"/>
            <a:ext cx="191082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  <p:sp>
        <p:nvSpPr>
          <p:cNvPr id="6" name="Flowchart: Process 5"/>
          <p:cNvSpPr/>
          <p:nvPr/>
        </p:nvSpPr>
        <p:spPr>
          <a:xfrm>
            <a:off x="3889129" y="1268760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</a:p>
        </p:txBody>
      </p:sp>
      <p:cxnSp>
        <p:nvCxnSpPr>
          <p:cNvPr id="3" name="Straight Arrow Connector 2"/>
          <p:cNvCxnSpPr>
            <a:stCxn id="8" idx="0"/>
            <a:endCxn id="6" idx="2"/>
          </p:cNvCxnSpPr>
          <p:nvPr/>
        </p:nvCxnSpPr>
        <p:spPr>
          <a:xfrm flipV="1">
            <a:off x="2105524" y="1844824"/>
            <a:ext cx="2360471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9" idx="0"/>
            <a:endCxn id="6" idx="2"/>
          </p:cNvCxnSpPr>
          <p:nvPr/>
        </p:nvCxnSpPr>
        <p:spPr>
          <a:xfrm flipV="1">
            <a:off x="3542827" y="1844824"/>
            <a:ext cx="923168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0"/>
            <a:endCxn id="6" idx="2"/>
          </p:cNvCxnSpPr>
          <p:nvPr/>
        </p:nvCxnSpPr>
        <p:spPr>
          <a:xfrm flipH="1" flipV="1">
            <a:off x="4465995" y="1844824"/>
            <a:ext cx="576866" cy="1210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  <a:endCxn id="6" idx="2"/>
          </p:cNvCxnSpPr>
          <p:nvPr/>
        </p:nvCxnSpPr>
        <p:spPr>
          <a:xfrm flipH="1" flipV="1">
            <a:off x="4465995" y="1844824"/>
            <a:ext cx="2501578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1565468" y="1268760"/>
            <a:ext cx="1933685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TransformObject</a:t>
            </a:r>
            <a:endParaRPr lang="en-US" dirty="0" smtClean="0"/>
          </a:p>
        </p:txBody>
      </p:sp>
      <p:sp>
        <p:nvSpPr>
          <p:cNvPr id="15" name="Flowchart: Process 14"/>
          <p:cNvSpPr/>
          <p:nvPr/>
        </p:nvSpPr>
        <p:spPr>
          <a:xfrm>
            <a:off x="5937043" y="1268760"/>
            <a:ext cx="1500033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DrawObject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48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Now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Moved to Seoul three years ago</a:t>
            </a:r>
          </a:p>
          <a:p>
            <a:r>
              <a:rPr lang="en-US" dirty="0" smtClean="0"/>
              <a:t>Founded Drool with Brian Gibson (artist, musician)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1" y="2852936"/>
            <a:ext cx="7542957" cy="36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547664" y="3068960"/>
            <a:ext cx="111572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965961" y="3068960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427984" y="3054927"/>
            <a:ext cx="1229753" cy="59009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6012160" y="3068960"/>
            <a:ext cx="191082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  <p:sp>
        <p:nvSpPr>
          <p:cNvPr id="6" name="Flowchart: Process 5"/>
          <p:cNvSpPr/>
          <p:nvPr/>
        </p:nvSpPr>
        <p:spPr>
          <a:xfrm>
            <a:off x="3889129" y="1268760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</a:p>
        </p:txBody>
      </p:sp>
      <p:cxnSp>
        <p:nvCxnSpPr>
          <p:cNvPr id="3" name="Straight Arrow Connector 2"/>
          <p:cNvCxnSpPr>
            <a:stCxn id="8" idx="0"/>
            <a:endCxn id="6" idx="2"/>
          </p:cNvCxnSpPr>
          <p:nvPr/>
        </p:nvCxnSpPr>
        <p:spPr>
          <a:xfrm flipV="1">
            <a:off x="2105524" y="1844824"/>
            <a:ext cx="2360471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9" idx="0"/>
            <a:endCxn id="6" idx="2"/>
          </p:cNvCxnSpPr>
          <p:nvPr/>
        </p:nvCxnSpPr>
        <p:spPr>
          <a:xfrm flipV="1">
            <a:off x="3542827" y="1844824"/>
            <a:ext cx="923168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0"/>
            <a:endCxn id="6" idx="2"/>
          </p:cNvCxnSpPr>
          <p:nvPr/>
        </p:nvCxnSpPr>
        <p:spPr>
          <a:xfrm flipH="1" flipV="1">
            <a:off x="4465995" y="1844824"/>
            <a:ext cx="576866" cy="1210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  <a:endCxn id="6" idx="2"/>
          </p:cNvCxnSpPr>
          <p:nvPr/>
        </p:nvCxnSpPr>
        <p:spPr>
          <a:xfrm flipH="1" flipV="1">
            <a:off x="4465995" y="1844824"/>
            <a:ext cx="2501578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1565468" y="1268760"/>
            <a:ext cx="1933685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TransformObject</a:t>
            </a:r>
            <a:endParaRPr lang="en-US" dirty="0" smtClean="0"/>
          </a:p>
        </p:txBody>
      </p:sp>
      <p:sp>
        <p:nvSpPr>
          <p:cNvPr id="15" name="Flowchart: Process 14"/>
          <p:cNvSpPr/>
          <p:nvPr/>
        </p:nvSpPr>
        <p:spPr>
          <a:xfrm>
            <a:off x="5937043" y="1268760"/>
            <a:ext cx="1500033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DrawObject</a:t>
            </a:r>
            <a:endParaRPr lang="en-US" dirty="0" smtClean="0"/>
          </a:p>
        </p:txBody>
      </p:sp>
      <p:cxnSp>
        <p:nvCxnSpPr>
          <p:cNvPr id="4" name="Straight Arrow Connector 3"/>
          <p:cNvCxnSpPr>
            <a:stCxn id="8" idx="0"/>
            <a:endCxn id="13" idx="2"/>
          </p:cNvCxnSpPr>
          <p:nvPr/>
        </p:nvCxnSpPr>
        <p:spPr>
          <a:xfrm flipV="1">
            <a:off x="2105524" y="1844824"/>
            <a:ext cx="426787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  <a:endCxn id="15" idx="2"/>
          </p:cNvCxnSpPr>
          <p:nvPr/>
        </p:nvCxnSpPr>
        <p:spPr>
          <a:xfrm flipV="1">
            <a:off x="2105524" y="1844824"/>
            <a:ext cx="4581536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0"/>
            <a:endCxn id="15" idx="2"/>
          </p:cNvCxnSpPr>
          <p:nvPr/>
        </p:nvCxnSpPr>
        <p:spPr>
          <a:xfrm flipH="1" flipV="1">
            <a:off x="6687060" y="1844824"/>
            <a:ext cx="280513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  <a:endCxn id="13" idx="2"/>
          </p:cNvCxnSpPr>
          <p:nvPr/>
        </p:nvCxnSpPr>
        <p:spPr>
          <a:xfrm flipH="1" flipV="1">
            <a:off x="2532311" y="1844824"/>
            <a:ext cx="4435262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0"/>
            <a:endCxn id="13" idx="2"/>
          </p:cNvCxnSpPr>
          <p:nvPr/>
        </p:nvCxnSpPr>
        <p:spPr>
          <a:xfrm flipH="1" flipV="1">
            <a:off x="2532311" y="1844824"/>
            <a:ext cx="2510550" cy="1210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2699792" y="3362641"/>
            <a:ext cx="111572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4118089" y="3362641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5580112" y="3348608"/>
            <a:ext cx="1229753" cy="59009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7020272" y="3362641"/>
            <a:ext cx="191082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  <p:sp>
        <p:nvSpPr>
          <p:cNvPr id="6" name="Flowchart: Process 5"/>
          <p:cNvSpPr/>
          <p:nvPr/>
        </p:nvSpPr>
        <p:spPr>
          <a:xfrm>
            <a:off x="5003246" y="1531043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</a:p>
        </p:txBody>
      </p:sp>
      <p:cxnSp>
        <p:nvCxnSpPr>
          <p:cNvPr id="3" name="Straight Arrow Connector 2"/>
          <p:cNvCxnSpPr>
            <a:stCxn id="8" idx="0"/>
            <a:endCxn id="6" idx="2"/>
          </p:cNvCxnSpPr>
          <p:nvPr/>
        </p:nvCxnSpPr>
        <p:spPr>
          <a:xfrm flipV="1">
            <a:off x="3257652" y="2107107"/>
            <a:ext cx="2322460" cy="125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9" idx="0"/>
            <a:endCxn id="6" idx="2"/>
          </p:cNvCxnSpPr>
          <p:nvPr/>
        </p:nvCxnSpPr>
        <p:spPr>
          <a:xfrm flipV="1">
            <a:off x="4694955" y="2107107"/>
            <a:ext cx="885157" cy="125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0"/>
            <a:endCxn id="6" idx="2"/>
          </p:cNvCxnSpPr>
          <p:nvPr/>
        </p:nvCxnSpPr>
        <p:spPr>
          <a:xfrm flipH="1" flipV="1">
            <a:off x="5580112" y="2107107"/>
            <a:ext cx="614877" cy="124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2"/>
          </p:cNvCxnSpPr>
          <p:nvPr/>
        </p:nvCxnSpPr>
        <p:spPr>
          <a:xfrm flipH="1" flipV="1">
            <a:off x="5580112" y="2107107"/>
            <a:ext cx="2539589" cy="125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1162416" y="1052736"/>
            <a:ext cx="1933685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1735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2699792" y="3362641"/>
            <a:ext cx="1115720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4118089" y="3362641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5580112" y="3348608"/>
            <a:ext cx="1229753" cy="59009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7020272" y="3362641"/>
            <a:ext cx="1910826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  <p:sp>
        <p:nvSpPr>
          <p:cNvPr id="6" name="Flowchart: Process 5"/>
          <p:cNvSpPr/>
          <p:nvPr/>
        </p:nvSpPr>
        <p:spPr>
          <a:xfrm>
            <a:off x="5003246" y="1531043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</a:p>
        </p:txBody>
      </p:sp>
      <p:cxnSp>
        <p:nvCxnSpPr>
          <p:cNvPr id="3" name="Straight Arrow Connector 2"/>
          <p:cNvCxnSpPr>
            <a:stCxn id="8" idx="0"/>
            <a:endCxn id="6" idx="2"/>
          </p:cNvCxnSpPr>
          <p:nvPr/>
        </p:nvCxnSpPr>
        <p:spPr>
          <a:xfrm flipV="1">
            <a:off x="3257652" y="2107107"/>
            <a:ext cx="2322460" cy="125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9" idx="0"/>
            <a:endCxn id="6" idx="2"/>
          </p:cNvCxnSpPr>
          <p:nvPr/>
        </p:nvCxnSpPr>
        <p:spPr>
          <a:xfrm flipV="1">
            <a:off x="4694955" y="2107107"/>
            <a:ext cx="885157" cy="125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0"/>
            <a:endCxn id="6" idx="2"/>
          </p:cNvCxnSpPr>
          <p:nvPr/>
        </p:nvCxnSpPr>
        <p:spPr>
          <a:xfrm flipH="1" flipV="1">
            <a:off x="5580112" y="2107107"/>
            <a:ext cx="614877" cy="124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2"/>
          </p:cNvCxnSpPr>
          <p:nvPr/>
        </p:nvCxnSpPr>
        <p:spPr>
          <a:xfrm flipH="1" flipV="1">
            <a:off x="5580112" y="2107107"/>
            <a:ext cx="2539589" cy="125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1162416" y="1052736"/>
            <a:ext cx="1933685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Compnent</a:t>
            </a:r>
            <a:endParaRPr lang="en-US" dirty="0" smtClean="0"/>
          </a:p>
        </p:txBody>
      </p:sp>
      <p:sp>
        <p:nvSpPr>
          <p:cNvPr id="15" name="Flowchart: Process 14"/>
          <p:cNvSpPr/>
          <p:nvPr/>
        </p:nvSpPr>
        <p:spPr>
          <a:xfrm>
            <a:off x="1162416" y="1052736"/>
            <a:ext cx="1933685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Component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149232" y="1916832"/>
            <a:ext cx="1933685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DrawComp</a:t>
            </a:r>
            <a:endParaRPr lang="en-US" dirty="0" smtClean="0"/>
          </a:p>
        </p:txBody>
      </p:sp>
      <p:sp>
        <p:nvSpPr>
          <p:cNvPr id="17" name="Flowchart: Process 16"/>
          <p:cNvSpPr/>
          <p:nvPr/>
        </p:nvSpPr>
        <p:spPr>
          <a:xfrm>
            <a:off x="2267948" y="1916832"/>
            <a:ext cx="1933685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TransformComp</a:t>
            </a:r>
            <a:endParaRPr lang="en-US" dirty="0" smtClean="0"/>
          </a:p>
        </p:txBody>
      </p:sp>
      <p:cxnSp>
        <p:nvCxnSpPr>
          <p:cNvPr id="18" name="Straight Arrow Connector 17"/>
          <p:cNvCxnSpPr>
            <a:stCxn id="16" idx="0"/>
            <a:endCxn id="15" idx="2"/>
          </p:cNvCxnSpPr>
          <p:nvPr/>
        </p:nvCxnSpPr>
        <p:spPr>
          <a:xfrm flipV="1">
            <a:off x="1116075" y="1628800"/>
            <a:ext cx="10131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0"/>
            <a:endCxn id="15" idx="2"/>
          </p:cNvCxnSpPr>
          <p:nvPr/>
        </p:nvCxnSpPr>
        <p:spPr>
          <a:xfrm flipH="1" flipV="1">
            <a:off x="2129259" y="1628800"/>
            <a:ext cx="11055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9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444897" y="3401469"/>
            <a:ext cx="2232248" cy="107447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DrawComp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TransformComp</a:t>
            </a:r>
            <a:endParaRPr lang="en-US" dirty="0" smtClean="0"/>
          </a:p>
        </p:txBody>
      </p:sp>
      <p:sp>
        <p:nvSpPr>
          <p:cNvPr id="9" name="Flowchart: Process 8"/>
          <p:cNvSpPr/>
          <p:nvPr/>
        </p:nvSpPr>
        <p:spPr>
          <a:xfrm>
            <a:off x="3043995" y="3386157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463132" y="3430455"/>
            <a:ext cx="2233958" cy="7186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TransformComp</a:t>
            </a:r>
            <a:endParaRPr lang="en-US" dirty="0" smtClean="0"/>
          </a:p>
        </p:txBody>
      </p:sp>
      <p:sp>
        <p:nvSpPr>
          <p:cNvPr id="11" name="Flowchart: Process 10"/>
          <p:cNvSpPr/>
          <p:nvPr/>
        </p:nvSpPr>
        <p:spPr>
          <a:xfrm>
            <a:off x="6804248" y="3430456"/>
            <a:ext cx="2126850" cy="104548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DrawComp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TransformComp</a:t>
            </a:r>
            <a:endParaRPr lang="en-US" dirty="0" smtClean="0"/>
          </a:p>
        </p:txBody>
      </p:sp>
      <p:sp>
        <p:nvSpPr>
          <p:cNvPr id="6" name="Flowchart: Process 5"/>
          <p:cNvSpPr/>
          <p:nvPr/>
        </p:nvSpPr>
        <p:spPr>
          <a:xfrm>
            <a:off x="5003246" y="1531043"/>
            <a:ext cx="1153731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</a:p>
        </p:txBody>
      </p:sp>
      <p:cxnSp>
        <p:nvCxnSpPr>
          <p:cNvPr id="3" name="Straight Arrow Connector 2"/>
          <p:cNvCxnSpPr>
            <a:stCxn id="8" idx="0"/>
            <a:endCxn id="6" idx="2"/>
          </p:cNvCxnSpPr>
          <p:nvPr/>
        </p:nvCxnSpPr>
        <p:spPr>
          <a:xfrm flipV="1">
            <a:off x="1561021" y="2107107"/>
            <a:ext cx="4019091" cy="129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9" idx="0"/>
            <a:endCxn id="6" idx="2"/>
          </p:cNvCxnSpPr>
          <p:nvPr/>
        </p:nvCxnSpPr>
        <p:spPr>
          <a:xfrm flipV="1">
            <a:off x="3620861" y="2107107"/>
            <a:ext cx="1959251" cy="127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0"/>
            <a:endCxn id="6" idx="2"/>
          </p:cNvCxnSpPr>
          <p:nvPr/>
        </p:nvCxnSpPr>
        <p:spPr>
          <a:xfrm flipV="1">
            <a:off x="5580111" y="2107107"/>
            <a:ext cx="1" cy="1323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  <a:endCxn id="6" idx="2"/>
          </p:cNvCxnSpPr>
          <p:nvPr/>
        </p:nvCxnSpPr>
        <p:spPr>
          <a:xfrm flipH="1" flipV="1">
            <a:off x="5580112" y="2107107"/>
            <a:ext cx="2287561" cy="132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1162416" y="1052736"/>
            <a:ext cx="1933685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Component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149232" y="1916832"/>
            <a:ext cx="1933685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DrawComp</a:t>
            </a:r>
            <a:endParaRPr lang="en-US" dirty="0" smtClean="0"/>
          </a:p>
        </p:txBody>
      </p:sp>
      <p:sp>
        <p:nvSpPr>
          <p:cNvPr id="16" name="Flowchart: Process 15"/>
          <p:cNvSpPr/>
          <p:nvPr/>
        </p:nvSpPr>
        <p:spPr>
          <a:xfrm>
            <a:off x="2267948" y="1916832"/>
            <a:ext cx="1933685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TransformComp</a:t>
            </a:r>
            <a:endParaRPr lang="en-US" dirty="0" smtClean="0"/>
          </a:p>
        </p:txBody>
      </p:sp>
      <p:cxnSp>
        <p:nvCxnSpPr>
          <p:cNvPr id="23" name="Straight Arrow Connector 22"/>
          <p:cNvCxnSpPr>
            <a:stCxn id="15" idx="0"/>
            <a:endCxn id="13" idx="2"/>
          </p:cNvCxnSpPr>
          <p:nvPr/>
        </p:nvCxnSpPr>
        <p:spPr>
          <a:xfrm flipV="1">
            <a:off x="1116075" y="1628800"/>
            <a:ext cx="101318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0"/>
            <a:endCxn id="13" idx="2"/>
          </p:cNvCxnSpPr>
          <p:nvPr/>
        </p:nvCxnSpPr>
        <p:spPr>
          <a:xfrm flipH="1" flipV="1">
            <a:off x="2129259" y="1628800"/>
            <a:ext cx="11055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5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232" y="1052736"/>
            <a:ext cx="8781866" cy="3423204"/>
            <a:chOff x="149232" y="1052736"/>
            <a:chExt cx="8781866" cy="3423204"/>
          </a:xfrm>
        </p:grpSpPr>
        <p:sp>
          <p:nvSpPr>
            <p:cNvPr id="15" name="Flowchart: Process 14"/>
            <p:cNvSpPr/>
            <p:nvPr/>
          </p:nvSpPr>
          <p:spPr>
            <a:xfrm>
              <a:off x="149232" y="1916832"/>
              <a:ext cx="1933685" cy="5760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DrawComp</a:t>
              </a:r>
              <a:endParaRPr lang="en-US" dirty="0" smtClean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4897" y="1052736"/>
              <a:ext cx="8486201" cy="3423204"/>
              <a:chOff x="444897" y="1052736"/>
              <a:chExt cx="8486201" cy="3423204"/>
            </a:xfrm>
          </p:grpSpPr>
          <p:sp>
            <p:nvSpPr>
              <p:cNvPr id="8" name="Flowchart: Process 7"/>
              <p:cNvSpPr/>
              <p:nvPr/>
            </p:nvSpPr>
            <p:spPr>
              <a:xfrm>
                <a:off x="444897" y="3401469"/>
                <a:ext cx="2232248" cy="107447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Mesh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DrawComp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TransformComp</a:t>
                </a:r>
                <a:endParaRPr lang="en-US" dirty="0" smtClean="0"/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3043995" y="3386157"/>
                <a:ext cx="1153731" cy="5760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Material</a:t>
                </a:r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4463132" y="3430455"/>
                <a:ext cx="2233958" cy="71862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Camera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TransformComp</a:t>
                </a:r>
                <a:endParaRPr lang="en-US" dirty="0" smtClean="0"/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6804248" y="3430456"/>
                <a:ext cx="2126850" cy="1045483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ParticleSystem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DrawComp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TransformComp</a:t>
                </a:r>
                <a:endParaRPr lang="en-US" dirty="0" smtClean="0"/>
              </a:p>
            </p:txBody>
          </p:sp>
          <p:sp>
            <p:nvSpPr>
              <p:cNvPr id="6" name="Flowchart: Process 5"/>
              <p:cNvSpPr/>
              <p:nvPr/>
            </p:nvSpPr>
            <p:spPr>
              <a:xfrm>
                <a:off x="5003246" y="1531043"/>
                <a:ext cx="1153731" cy="5760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Object</a:t>
                </a:r>
              </a:p>
            </p:txBody>
          </p:sp>
          <p:cxnSp>
            <p:nvCxnSpPr>
              <p:cNvPr id="3" name="Straight Arrow Connector 2"/>
              <p:cNvCxnSpPr>
                <a:stCxn id="8" idx="0"/>
                <a:endCxn id="6" idx="2"/>
              </p:cNvCxnSpPr>
              <p:nvPr/>
            </p:nvCxnSpPr>
            <p:spPr>
              <a:xfrm flipV="1">
                <a:off x="1561021" y="2107107"/>
                <a:ext cx="4019091" cy="12943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>
                <a:stCxn id="9" idx="0"/>
                <a:endCxn id="6" idx="2"/>
              </p:cNvCxnSpPr>
              <p:nvPr/>
            </p:nvCxnSpPr>
            <p:spPr>
              <a:xfrm flipV="1">
                <a:off x="3620861" y="2107107"/>
                <a:ext cx="1959251" cy="12790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10" idx="0"/>
                <a:endCxn id="6" idx="2"/>
              </p:cNvCxnSpPr>
              <p:nvPr/>
            </p:nvCxnSpPr>
            <p:spPr>
              <a:xfrm flipV="1">
                <a:off x="5580111" y="2107107"/>
                <a:ext cx="1" cy="13233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1" idx="0"/>
                <a:endCxn id="6" idx="2"/>
              </p:cNvCxnSpPr>
              <p:nvPr/>
            </p:nvCxnSpPr>
            <p:spPr>
              <a:xfrm flipH="1" flipV="1">
                <a:off x="5580112" y="2107107"/>
                <a:ext cx="2287561" cy="13233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lowchart: Process 12"/>
              <p:cNvSpPr/>
              <p:nvPr/>
            </p:nvSpPr>
            <p:spPr>
              <a:xfrm>
                <a:off x="1162416" y="1052736"/>
                <a:ext cx="1933685" cy="5760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Component</a:t>
                </a:r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2267948" y="1916832"/>
                <a:ext cx="1933685" cy="5760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TransformComp</a:t>
                </a:r>
                <a:endParaRPr lang="en-US" dirty="0" smtClean="0"/>
              </a:p>
            </p:txBody>
          </p:sp>
          <p:cxnSp>
            <p:nvCxnSpPr>
              <p:cNvPr id="23" name="Straight Arrow Connector 22"/>
              <p:cNvCxnSpPr>
                <a:stCxn id="15" idx="0"/>
                <a:endCxn id="13" idx="2"/>
              </p:cNvCxnSpPr>
              <p:nvPr/>
            </p:nvCxnSpPr>
            <p:spPr>
              <a:xfrm flipV="1">
                <a:off x="1116075" y="1628800"/>
                <a:ext cx="1013184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0"/>
                <a:endCxn id="13" idx="2"/>
              </p:cNvCxnSpPr>
              <p:nvPr/>
            </p:nvCxnSpPr>
            <p:spPr>
              <a:xfrm flipH="1" flipV="1">
                <a:off x="2129259" y="1628800"/>
                <a:ext cx="1105532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Flowchart: Process 16"/>
          <p:cNvSpPr/>
          <p:nvPr/>
        </p:nvSpPr>
        <p:spPr>
          <a:xfrm>
            <a:off x="685164" y="5013176"/>
            <a:ext cx="1582784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DX9Mesh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2829468" y="5056584"/>
            <a:ext cx="1582784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DX9Material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4788719" y="5056584"/>
            <a:ext cx="1582784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DX9Camera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6804248" y="5036577"/>
            <a:ext cx="2232248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DX9ParticleSystem</a:t>
            </a:r>
          </a:p>
        </p:txBody>
      </p:sp>
      <p:cxnSp>
        <p:nvCxnSpPr>
          <p:cNvPr id="19" name="Straight Arrow Connector 18"/>
          <p:cNvCxnSpPr>
            <a:stCxn id="17" idx="0"/>
            <a:endCxn id="8" idx="2"/>
          </p:cNvCxnSpPr>
          <p:nvPr/>
        </p:nvCxnSpPr>
        <p:spPr>
          <a:xfrm flipV="1">
            <a:off x="1476556" y="4475940"/>
            <a:ext cx="84465" cy="537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  <a:endCxn id="9" idx="2"/>
          </p:cNvCxnSpPr>
          <p:nvPr/>
        </p:nvCxnSpPr>
        <p:spPr>
          <a:xfrm flipV="1">
            <a:off x="3620860" y="3962221"/>
            <a:ext cx="1" cy="109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0"/>
            <a:endCxn id="10" idx="2"/>
          </p:cNvCxnSpPr>
          <p:nvPr/>
        </p:nvCxnSpPr>
        <p:spPr>
          <a:xfrm flipV="1">
            <a:off x="5580111" y="4149080"/>
            <a:ext cx="0" cy="90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0"/>
            <a:endCxn id="11" idx="2"/>
          </p:cNvCxnSpPr>
          <p:nvPr/>
        </p:nvCxnSpPr>
        <p:spPr>
          <a:xfrm flipH="1" flipV="1">
            <a:off x="7867673" y="4475939"/>
            <a:ext cx="52699" cy="56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232" y="1052736"/>
            <a:ext cx="8781866" cy="3423204"/>
            <a:chOff x="149232" y="1052736"/>
            <a:chExt cx="8781866" cy="3423204"/>
          </a:xfrm>
        </p:grpSpPr>
        <p:sp>
          <p:nvSpPr>
            <p:cNvPr id="15" name="Flowchart: Process 14"/>
            <p:cNvSpPr/>
            <p:nvPr/>
          </p:nvSpPr>
          <p:spPr>
            <a:xfrm>
              <a:off x="149232" y="1916832"/>
              <a:ext cx="1933685" cy="5760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DrawComp</a:t>
              </a:r>
              <a:endParaRPr lang="en-US" dirty="0" smtClean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4897" y="1052736"/>
              <a:ext cx="8486201" cy="3423204"/>
              <a:chOff x="444897" y="1052736"/>
              <a:chExt cx="8486201" cy="3423204"/>
            </a:xfrm>
          </p:grpSpPr>
          <p:sp>
            <p:nvSpPr>
              <p:cNvPr id="8" name="Flowchart: Process 7"/>
              <p:cNvSpPr/>
              <p:nvPr/>
            </p:nvSpPr>
            <p:spPr>
              <a:xfrm>
                <a:off x="444897" y="3401469"/>
                <a:ext cx="2232248" cy="107447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Mesh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DrawComp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TransformComp</a:t>
                </a:r>
                <a:endParaRPr lang="en-US" dirty="0" smtClean="0"/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3043995" y="3386157"/>
                <a:ext cx="1153731" cy="5760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Material</a:t>
                </a:r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4463132" y="3430455"/>
                <a:ext cx="2233958" cy="71862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Camera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TransformComp</a:t>
                </a:r>
                <a:endParaRPr lang="en-US" dirty="0" smtClean="0"/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6804248" y="3430456"/>
                <a:ext cx="2126850" cy="1045483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ParticleSystem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DrawComp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TransformComp</a:t>
                </a:r>
                <a:endParaRPr lang="en-US" dirty="0" smtClean="0"/>
              </a:p>
            </p:txBody>
          </p:sp>
          <p:sp>
            <p:nvSpPr>
              <p:cNvPr id="6" name="Flowchart: Process 5"/>
              <p:cNvSpPr/>
              <p:nvPr/>
            </p:nvSpPr>
            <p:spPr>
              <a:xfrm>
                <a:off x="5003246" y="1531043"/>
                <a:ext cx="1153731" cy="5760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Object</a:t>
                </a:r>
              </a:p>
            </p:txBody>
          </p:sp>
          <p:cxnSp>
            <p:nvCxnSpPr>
              <p:cNvPr id="3" name="Straight Arrow Connector 2"/>
              <p:cNvCxnSpPr>
                <a:stCxn id="8" idx="0"/>
                <a:endCxn id="6" idx="2"/>
              </p:cNvCxnSpPr>
              <p:nvPr/>
            </p:nvCxnSpPr>
            <p:spPr>
              <a:xfrm flipV="1">
                <a:off x="1561021" y="2107107"/>
                <a:ext cx="4019091" cy="12943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>
                <a:stCxn id="9" idx="0"/>
                <a:endCxn id="6" idx="2"/>
              </p:cNvCxnSpPr>
              <p:nvPr/>
            </p:nvCxnSpPr>
            <p:spPr>
              <a:xfrm flipV="1">
                <a:off x="3620861" y="2107107"/>
                <a:ext cx="1959251" cy="12790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10" idx="0"/>
                <a:endCxn id="6" idx="2"/>
              </p:cNvCxnSpPr>
              <p:nvPr/>
            </p:nvCxnSpPr>
            <p:spPr>
              <a:xfrm flipV="1">
                <a:off x="5580111" y="2107107"/>
                <a:ext cx="1" cy="13233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1" idx="0"/>
                <a:endCxn id="6" idx="2"/>
              </p:cNvCxnSpPr>
              <p:nvPr/>
            </p:nvCxnSpPr>
            <p:spPr>
              <a:xfrm flipH="1" flipV="1">
                <a:off x="5580112" y="2107107"/>
                <a:ext cx="2287561" cy="13233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lowchart: Process 12"/>
              <p:cNvSpPr/>
              <p:nvPr/>
            </p:nvSpPr>
            <p:spPr>
              <a:xfrm>
                <a:off x="1162416" y="1052736"/>
                <a:ext cx="1933685" cy="5760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Component</a:t>
                </a:r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2267948" y="1916832"/>
                <a:ext cx="1933685" cy="5760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TransformComp</a:t>
                </a:r>
                <a:endParaRPr lang="en-US" dirty="0" smtClean="0"/>
              </a:p>
            </p:txBody>
          </p:sp>
          <p:cxnSp>
            <p:nvCxnSpPr>
              <p:cNvPr id="23" name="Straight Arrow Connector 22"/>
              <p:cNvCxnSpPr>
                <a:stCxn id="15" idx="0"/>
                <a:endCxn id="13" idx="2"/>
              </p:cNvCxnSpPr>
              <p:nvPr/>
            </p:nvCxnSpPr>
            <p:spPr>
              <a:xfrm flipV="1">
                <a:off x="1116075" y="1628800"/>
                <a:ext cx="1013184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0"/>
                <a:endCxn id="13" idx="2"/>
              </p:cNvCxnSpPr>
              <p:nvPr/>
            </p:nvCxnSpPr>
            <p:spPr>
              <a:xfrm flipH="1" flipV="1">
                <a:off x="2129259" y="1628800"/>
                <a:ext cx="1105532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Flowchart: Process 16"/>
          <p:cNvSpPr/>
          <p:nvPr/>
        </p:nvSpPr>
        <p:spPr>
          <a:xfrm>
            <a:off x="685164" y="5013176"/>
            <a:ext cx="1582784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DX9Mesh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2829468" y="5056584"/>
            <a:ext cx="1582784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DX9Material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4788719" y="5056584"/>
            <a:ext cx="1582784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DX9Camera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6804248" y="5036577"/>
            <a:ext cx="2232248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DX9ParticleSystem</a:t>
            </a:r>
          </a:p>
        </p:txBody>
      </p:sp>
      <p:cxnSp>
        <p:nvCxnSpPr>
          <p:cNvPr id="19" name="Straight Arrow Connector 18"/>
          <p:cNvCxnSpPr>
            <a:stCxn id="17" idx="0"/>
            <a:endCxn id="8" idx="2"/>
          </p:cNvCxnSpPr>
          <p:nvPr/>
        </p:nvCxnSpPr>
        <p:spPr>
          <a:xfrm flipV="1">
            <a:off x="1476556" y="4475940"/>
            <a:ext cx="84465" cy="537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  <a:endCxn id="9" idx="2"/>
          </p:cNvCxnSpPr>
          <p:nvPr/>
        </p:nvCxnSpPr>
        <p:spPr>
          <a:xfrm flipV="1">
            <a:off x="3620860" y="3962221"/>
            <a:ext cx="1" cy="109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0"/>
            <a:endCxn id="10" idx="2"/>
          </p:cNvCxnSpPr>
          <p:nvPr/>
        </p:nvCxnSpPr>
        <p:spPr>
          <a:xfrm flipV="1">
            <a:off x="5580111" y="4149080"/>
            <a:ext cx="0" cy="90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0"/>
            <a:endCxn id="11" idx="2"/>
          </p:cNvCxnSpPr>
          <p:nvPr/>
        </p:nvCxnSpPr>
        <p:spPr>
          <a:xfrm flipH="1" flipV="1">
            <a:off x="7867673" y="4475939"/>
            <a:ext cx="52699" cy="56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ross 6"/>
          <p:cNvSpPr/>
          <p:nvPr/>
        </p:nvSpPr>
        <p:spPr>
          <a:xfrm rot="18855914">
            <a:off x="1652404" y="963750"/>
            <a:ext cx="5534674" cy="5567451"/>
          </a:xfrm>
          <a:prstGeom prst="plus">
            <a:avLst>
              <a:gd name="adj" fmla="val 4427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509046" y="188640"/>
            <a:ext cx="1115720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927343" y="188640"/>
            <a:ext cx="1153731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389366" y="188640"/>
            <a:ext cx="1229753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973542" y="188640"/>
            <a:ext cx="1910826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9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509046" y="188640"/>
            <a:ext cx="1115720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927343" y="188640"/>
            <a:ext cx="1153731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389366" y="188640"/>
            <a:ext cx="1229753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973542" y="188640"/>
            <a:ext cx="1910826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539551" y="1916832"/>
            <a:ext cx="8353623" cy="4320456"/>
          </a:xfrm>
        </p:spPr>
        <p:txBody>
          <a:bodyPr>
            <a:normAutofit/>
          </a:bodyPr>
          <a:lstStyle/>
          <a:p>
            <a:pPr marL="0" indent="0" latinLnBrk="0">
              <a:buNone/>
            </a:pPr>
            <a:r>
              <a:rPr lang="en-US" sz="3600" dirty="0" smtClean="0"/>
              <a:t>Real problems</a:t>
            </a:r>
          </a:p>
          <a:p>
            <a:pPr latinLnBrk="0"/>
            <a:r>
              <a:rPr lang="en-US" sz="3600" dirty="0" smtClean="0"/>
              <a:t>Sort draw calls</a:t>
            </a:r>
          </a:p>
          <a:p>
            <a:pPr latinLnBrk="0"/>
            <a:r>
              <a:rPr lang="en-US" sz="3600" dirty="0" smtClean="0"/>
              <a:t>Batch/instance draw calls</a:t>
            </a:r>
          </a:p>
          <a:p>
            <a:pPr latinLnBrk="0"/>
            <a:r>
              <a:rPr lang="en-US" sz="3600" dirty="0" smtClean="0"/>
              <a:t>Minimize cache misses</a:t>
            </a:r>
          </a:p>
          <a:p>
            <a:pPr latinLnBrk="0"/>
            <a:r>
              <a:rPr lang="en-US" sz="3600" dirty="0" smtClean="0"/>
              <a:t>Minimize DX9 CPU overhead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27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509046" y="188640"/>
            <a:ext cx="1115720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927343" y="188640"/>
            <a:ext cx="1153731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389366" y="188640"/>
            <a:ext cx="1229753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973542" y="188640"/>
            <a:ext cx="1910826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  <p:sp>
        <p:nvSpPr>
          <p:cNvPr id="7" name="Flowchart: Process 6"/>
          <p:cNvSpPr/>
          <p:nvPr/>
        </p:nvSpPr>
        <p:spPr>
          <a:xfrm>
            <a:off x="1331640" y="1628800"/>
            <a:ext cx="864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9268" y="161950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64-bit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509046" y="188640"/>
            <a:ext cx="1115720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927343" y="188640"/>
            <a:ext cx="1153731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389366" y="188640"/>
            <a:ext cx="1229753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973542" y="188640"/>
            <a:ext cx="1910826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  <p:sp>
        <p:nvSpPr>
          <p:cNvPr id="58" name="Flowchart: Process 57"/>
          <p:cNvSpPr/>
          <p:nvPr/>
        </p:nvSpPr>
        <p:spPr>
          <a:xfrm>
            <a:off x="1331640" y="2488250"/>
            <a:ext cx="1800200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331640" y="1628800"/>
            <a:ext cx="864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9268" y="161950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64-bit key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25031" y="2488250"/>
            <a:ext cx="363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Transform, vertices, particles,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About Thumper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Two developers (one programmer)</a:t>
            </a:r>
          </a:p>
          <a:p>
            <a:r>
              <a:rPr lang="en-US" sz="3600" dirty="0" smtClean="0"/>
              <a:t>Years of development time</a:t>
            </a:r>
          </a:p>
          <a:p>
            <a:r>
              <a:rPr lang="en-US" sz="3600" dirty="0" smtClean="0"/>
              <a:t>Plan to release within a year</a:t>
            </a:r>
          </a:p>
          <a:p>
            <a:r>
              <a:rPr lang="en-US" sz="3600" dirty="0" smtClean="0"/>
              <a:t>Using a custom engine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70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509046" y="188640"/>
            <a:ext cx="1115720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927343" y="188640"/>
            <a:ext cx="1153731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389366" y="188640"/>
            <a:ext cx="1229753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973542" y="188640"/>
            <a:ext cx="1910826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  <p:sp>
        <p:nvSpPr>
          <p:cNvPr id="7" name="Flowchart: Process 6"/>
          <p:cNvSpPr/>
          <p:nvPr/>
        </p:nvSpPr>
        <p:spPr>
          <a:xfrm>
            <a:off x="1331640" y="1628800"/>
            <a:ext cx="864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2195736" y="1628800"/>
            <a:ext cx="936104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3131840" y="1628800"/>
            <a:ext cx="864096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3995936" y="1628800"/>
            <a:ext cx="936104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4932040" y="1628800"/>
            <a:ext cx="864096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5796136" y="1628800"/>
            <a:ext cx="936104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6732240" y="1628800"/>
            <a:ext cx="864096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26" name="Flowchart: Process 25"/>
          <p:cNvSpPr/>
          <p:nvPr/>
        </p:nvSpPr>
        <p:spPr>
          <a:xfrm>
            <a:off x="7596336" y="1628800"/>
            <a:ext cx="936104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8527400" y="1628800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3" name="Down Arrow 2"/>
          <p:cNvSpPr/>
          <p:nvPr/>
        </p:nvSpPr>
        <p:spPr>
          <a:xfrm>
            <a:off x="3419872" y="836712"/>
            <a:ext cx="2987352" cy="652718"/>
          </a:xfrm>
          <a:prstGeom prst="downArrow">
            <a:avLst>
              <a:gd name="adj1" fmla="val 50000"/>
              <a:gd name="adj2" fmla="val 5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Draw()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628800"/>
            <a:ext cx="13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Unsorted</a:t>
            </a:r>
            <a:endParaRPr lang="en-US" dirty="0"/>
          </a:p>
        </p:txBody>
      </p:sp>
      <p:sp>
        <p:nvSpPr>
          <p:cNvPr id="58" name="Flowchart: Process 57"/>
          <p:cNvSpPr/>
          <p:nvPr/>
        </p:nvSpPr>
        <p:spPr>
          <a:xfrm>
            <a:off x="1331640" y="2488250"/>
            <a:ext cx="1800200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60" name="Flowchart: Process 59"/>
          <p:cNvSpPr/>
          <p:nvPr/>
        </p:nvSpPr>
        <p:spPr>
          <a:xfrm>
            <a:off x="3131840" y="2488250"/>
            <a:ext cx="1800200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62" name="Flowchart: Process 61"/>
          <p:cNvSpPr/>
          <p:nvPr/>
        </p:nvSpPr>
        <p:spPr>
          <a:xfrm>
            <a:off x="4932040" y="2488250"/>
            <a:ext cx="1800200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64" name="Flowchart: Process 63"/>
          <p:cNvSpPr/>
          <p:nvPr/>
        </p:nvSpPr>
        <p:spPr>
          <a:xfrm>
            <a:off x="6732240" y="2488250"/>
            <a:ext cx="1795160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66" name="Flowchart: Process 65"/>
          <p:cNvSpPr/>
          <p:nvPr/>
        </p:nvSpPr>
        <p:spPr>
          <a:xfrm>
            <a:off x="8527400" y="2488250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074" y="2492896"/>
            <a:ext cx="13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Data</a:t>
            </a:r>
            <a:endParaRPr lang="en-US" dirty="0"/>
          </a:p>
        </p:txBody>
      </p:sp>
      <p:cxnSp>
        <p:nvCxnSpPr>
          <p:cNvPr id="88" name="Straight Arrow Connector 87"/>
          <p:cNvCxnSpPr>
            <a:stCxn id="12" idx="2"/>
          </p:cNvCxnSpPr>
          <p:nvPr/>
        </p:nvCxnSpPr>
        <p:spPr>
          <a:xfrm flipH="1">
            <a:off x="1331640" y="1988840"/>
            <a:ext cx="133214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22" idx="2"/>
          </p:cNvCxnSpPr>
          <p:nvPr/>
        </p:nvCxnSpPr>
        <p:spPr>
          <a:xfrm flipH="1">
            <a:off x="3126800" y="1988840"/>
            <a:ext cx="133718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24" idx="2"/>
          </p:cNvCxnSpPr>
          <p:nvPr/>
        </p:nvCxnSpPr>
        <p:spPr>
          <a:xfrm flipH="1">
            <a:off x="4927000" y="1988840"/>
            <a:ext cx="133718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26" idx="2"/>
          </p:cNvCxnSpPr>
          <p:nvPr/>
        </p:nvCxnSpPr>
        <p:spPr>
          <a:xfrm flipH="1">
            <a:off x="6732240" y="1988840"/>
            <a:ext cx="133214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509046" y="188640"/>
            <a:ext cx="1115720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927343" y="188640"/>
            <a:ext cx="1153731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389366" y="188640"/>
            <a:ext cx="1229753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973542" y="188640"/>
            <a:ext cx="1910826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  <p:sp>
        <p:nvSpPr>
          <p:cNvPr id="3" name="Down Arrow 2"/>
          <p:cNvSpPr/>
          <p:nvPr/>
        </p:nvSpPr>
        <p:spPr>
          <a:xfrm>
            <a:off x="3419872" y="836712"/>
            <a:ext cx="2987352" cy="652718"/>
          </a:xfrm>
          <a:prstGeom prst="downArrow">
            <a:avLst>
              <a:gd name="adj1" fmla="val 50000"/>
              <a:gd name="adj2" fmla="val 5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Draw()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628800"/>
            <a:ext cx="13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Unsorted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6074" y="2492896"/>
            <a:ext cx="13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Data</a:t>
            </a:r>
            <a:endParaRPr lang="en-US" dirty="0"/>
          </a:p>
        </p:txBody>
      </p:sp>
      <p:sp>
        <p:nvSpPr>
          <p:cNvPr id="97" name="Down Arrow 96"/>
          <p:cNvSpPr/>
          <p:nvPr/>
        </p:nvSpPr>
        <p:spPr>
          <a:xfrm>
            <a:off x="3491880" y="3140968"/>
            <a:ext cx="2987352" cy="792088"/>
          </a:xfrm>
          <a:prstGeom prst="downArrow">
            <a:avLst>
              <a:gd name="adj1" fmla="val 50000"/>
              <a:gd name="adj2" fmla="val 5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Sort()</a:t>
            </a:r>
            <a:endParaRPr lang="en-US" dirty="0"/>
          </a:p>
        </p:txBody>
      </p:sp>
      <p:sp>
        <p:nvSpPr>
          <p:cNvPr id="98" name="Flowchart: Process 97"/>
          <p:cNvSpPr/>
          <p:nvPr/>
        </p:nvSpPr>
        <p:spPr>
          <a:xfrm>
            <a:off x="1331640" y="4005064"/>
            <a:ext cx="864096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99" name="Flowchart: Process 98"/>
          <p:cNvSpPr/>
          <p:nvPr/>
        </p:nvSpPr>
        <p:spPr>
          <a:xfrm>
            <a:off x="2195736" y="4005064"/>
            <a:ext cx="936104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100" name="Flowchart: Process 99"/>
          <p:cNvSpPr/>
          <p:nvPr/>
        </p:nvSpPr>
        <p:spPr>
          <a:xfrm>
            <a:off x="3131840" y="4005064"/>
            <a:ext cx="864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101" name="Flowchart: Process 100"/>
          <p:cNvSpPr/>
          <p:nvPr/>
        </p:nvSpPr>
        <p:spPr>
          <a:xfrm>
            <a:off x="3995936" y="4005064"/>
            <a:ext cx="936104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102" name="Flowchart: Process 101"/>
          <p:cNvSpPr/>
          <p:nvPr/>
        </p:nvSpPr>
        <p:spPr>
          <a:xfrm>
            <a:off x="4932040" y="4005064"/>
            <a:ext cx="864096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103" name="Flowchart: Process 102"/>
          <p:cNvSpPr/>
          <p:nvPr/>
        </p:nvSpPr>
        <p:spPr>
          <a:xfrm>
            <a:off x="5796136" y="4005064"/>
            <a:ext cx="936104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104" name="Flowchart: Process 103"/>
          <p:cNvSpPr/>
          <p:nvPr/>
        </p:nvSpPr>
        <p:spPr>
          <a:xfrm>
            <a:off x="6732240" y="4005064"/>
            <a:ext cx="864096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105" name="Flowchart: Process 104"/>
          <p:cNvSpPr/>
          <p:nvPr/>
        </p:nvSpPr>
        <p:spPr>
          <a:xfrm>
            <a:off x="7596336" y="4005064"/>
            <a:ext cx="936104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106" name="Flowchart: Process 105"/>
          <p:cNvSpPr/>
          <p:nvPr/>
        </p:nvSpPr>
        <p:spPr>
          <a:xfrm>
            <a:off x="8527400" y="4005064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7544" y="4005064"/>
            <a:ext cx="9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Sorted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88082" y="4859868"/>
            <a:ext cx="13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Data</a:t>
            </a:r>
            <a:endParaRPr lang="en-US" dirty="0"/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2624766" y="4374396"/>
            <a:ext cx="2360790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01" idx="2"/>
          </p:cNvCxnSpPr>
          <p:nvPr/>
        </p:nvCxnSpPr>
        <p:spPr>
          <a:xfrm flipH="1">
            <a:off x="1385156" y="4365104"/>
            <a:ext cx="3078832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03" idx="2"/>
          </p:cNvCxnSpPr>
          <p:nvPr/>
        </p:nvCxnSpPr>
        <p:spPr>
          <a:xfrm>
            <a:off x="6264188" y="4365104"/>
            <a:ext cx="46805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3165288" y="4376078"/>
            <a:ext cx="4919169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owchart: Process 71"/>
          <p:cNvSpPr/>
          <p:nvPr/>
        </p:nvSpPr>
        <p:spPr>
          <a:xfrm>
            <a:off x="1331640" y="1628800"/>
            <a:ext cx="864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73" name="Flowchart: Process 72"/>
          <p:cNvSpPr/>
          <p:nvPr/>
        </p:nvSpPr>
        <p:spPr>
          <a:xfrm>
            <a:off x="2195736" y="1628800"/>
            <a:ext cx="936104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74" name="Flowchart: Process 73"/>
          <p:cNvSpPr/>
          <p:nvPr/>
        </p:nvSpPr>
        <p:spPr>
          <a:xfrm>
            <a:off x="3131840" y="1628800"/>
            <a:ext cx="864096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75" name="Flowchart: Process 74"/>
          <p:cNvSpPr/>
          <p:nvPr/>
        </p:nvSpPr>
        <p:spPr>
          <a:xfrm>
            <a:off x="3995936" y="1628800"/>
            <a:ext cx="936104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76" name="Flowchart: Process 75"/>
          <p:cNvSpPr/>
          <p:nvPr/>
        </p:nvSpPr>
        <p:spPr>
          <a:xfrm>
            <a:off x="4932040" y="1628800"/>
            <a:ext cx="864096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77" name="Flowchart: Process 76"/>
          <p:cNvSpPr/>
          <p:nvPr/>
        </p:nvSpPr>
        <p:spPr>
          <a:xfrm>
            <a:off x="5796136" y="1628800"/>
            <a:ext cx="936104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78" name="Flowchart: Process 77"/>
          <p:cNvSpPr/>
          <p:nvPr/>
        </p:nvSpPr>
        <p:spPr>
          <a:xfrm>
            <a:off x="6732240" y="1628800"/>
            <a:ext cx="864096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79" name="Flowchart: Process 78"/>
          <p:cNvSpPr/>
          <p:nvPr/>
        </p:nvSpPr>
        <p:spPr>
          <a:xfrm>
            <a:off x="7596336" y="1628800"/>
            <a:ext cx="936104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80" name="Flowchart: Process 79"/>
          <p:cNvSpPr/>
          <p:nvPr/>
        </p:nvSpPr>
        <p:spPr>
          <a:xfrm>
            <a:off x="8527400" y="1628800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81" name="Flowchart: Process 80"/>
          <p:cNvSpPr/>
          <p:nvPr/>
        </p:nvSpPr>
        <p:spPr>
          <a:xfrm>
            <a:off x="1331640" y="2488250"/>
            <a:ext cx="1800200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82" name="Flowchart: Process 81"/>
          <p:cNvSpPr/>
          <p:nvPr/>
        </p:nvSpPr>
        <p:spPr>
          <a:xfrm>
            <a:off x="3131840" y="2488250"/>
            <a:ext cx="1800200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83" name="Flowchart: Process 82"/>
          <p:cNvSpPr/>
          <p:nvPr/>
        </p:nvSpPr>
        <p:spPr>
          <a:xfrm>
            <a:off x="4932040" y="2488250"/>
            <a:ext cx="1800200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84" name="Flowchart: Process 83"/>
          <p:cNvSpPr/>
          <p:nvPr/>
        </p:nvSpPr>
        <p:spPr>
          <a:xfrm>
            <a:off x="6732240" y="2488250"/>
            <a:ext cx="1795160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85" name="Flowchart: Process 84"/>
          <p:cNvSpPr/>
          <p:nvPr/>
        </p:nvSpPr>
        <p:spPr>
          <a:xfrm>
            <a:off x="8527400" y="2488250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cxnSp>
        <p:nvCxnSpPr>
          <p:cNvPr id="86" name="Straight Arrow Connector 85"/>
          <p:cNvCxnSpPr>
            <a:stCxn id="73" idx="2"/>
          </p:cNvCxnSpPr>
          <p:nvPr/>
        </p:nvCxnSpPr>
        <p:spPr>
          <a:xfrm flipH="1">
            <a:off x="1331640" y="1988840"/>
            <a:ext cx="133214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5" idx="2"/>
          </p:cNvCxnSpPr>
          <p:nvPr/>
        </p:nvCxnSpPr>
        <p:spPr>
          <a:xfrm flipH="1">
            <a:off x="3126800" y="1988840"/>
            <a:ext cx="133718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7" idx="2"/>
          </p:cNvCxnSpPr>
          <p:nvPr/>
        </p:nvCxnSpPr>
        <p:spPr>
          <a:xfrm flipH="1">
            <a:off x="4927000" y="1988840"/>
            <a:ext cx="133718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9" idx="2"/>
          </p:cNvCxnSpPr>
          <p:nvPr/>
        </p:nvCxnSpPr>
        <p:spPr>
          <a:xfrm flipH="1">
            <a:off x="6732240" y="1988840"/>
            <a:ext cx="133214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owchart: Process 90"/>
          <p:cNvSpPr/>
          <p:nvPr/>
        </p:nvSpPr>
        <p:spPr>
          <a:xfrm>
            <a:off x="1345019" y="4909810"/>
            <a:ext cx="1800200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92" name="Flowchart: Process 91"/>
          <p:cNvSpPr/>
          <p:nvPr/>
        </p:nvSpPr>
        <p:spPr>
          <a:xfrm>
            <a:off x="3145219" y="4909810"/>
            <a:ext cx="1800200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93" name="Flowchart: Process 92"/>
          <p:cNvSpPr/>
          <p:nvPr/>
        </p:nvSpPr>
        <p:spPr>
          <a:xfrm>
            <a:off x="4945419" y="4909810"/>
            <a:ext cx="1800200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94" name="Flowchart: Process 93"/>
          <p:cNvSpPr/>
          <p:nvPr/>
        </p:nvSpPr>
        <p:spPr>
          <a:xfrm>
            <a:off x="6745619" y="4909810"/>
            <a:ext cx="1795160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95" name="Flowchart: Process 94"/>
          <p:cNvSpPr/>
          <p:nvPr/>
        </p:nvSpPr>
        <p:spPr>
          <a:xfrm>
            <a:off x="8540779" y="4909810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005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509046" y="188640"/>
            <a:ext cx="1115720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927343" y="188640"/>
            <a:ext cx="1153731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389366" y="188640"/>
            <a:ext cx="1229753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973542" y="188640"/>
            <a:ext cx="1910826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  <p:sp>
        <p:nvSpPr>
          <p:cNvPr id="3" name="Down Arrow 2"/>
          <p:cNvSpPr/>
          <p:nvPr/>
        </p:nvSpPr>
        <p:spPr>
          <a:xfrm>
            <a:off x="3419872" y="836712"/>
            <a:ext cx="2987352" cy="652718"/>
          </a:xfrm>
          <a:prstGeom prst="downArrow">
            <a:avLst>
              <a:gd name="adj1" fmla="val 50000"/>
              <a:gd name="adj2" fmla="val 5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Draw()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628800"/>
            <a:ext cx="13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Unsorted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6074" y="2492896"/>
            <a:ext cx="13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Data</a:t>
            </a:r>
            <a:endParaRPr lang="en-US" dirty="0"/>
          </a:p>
        </p:txBody>
      </p:sp>
      <p:sp>
        <p:nvSpPr>
          <p:cNvPr id="97" name="Down Arrow 96"/>
          <p:cNvSpPr/>
          <p:nvPr/>
        </p:nvSpPr>
        <p:spPr>
          <a:xfrm>
            <a:off x="3491880" y="3140968"/>
            <a:ext cx="2987352" cy="792088"/>
          </a:xfrm>
          <a:prstGeom prst="downArrow">
            <a:avLst>
              <a:gd name="adj1" fmla="val 50000"/>
              <a:gd name="adj2" fmla="val 5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Sort()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67544" y="4005064"/>
            <a:ext cx="9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Sorted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88082" y="4859868"/>
            <a:ext cx="13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Data</a:t>
            </a:r>
            <a:endParaRPr lang="en-US" dirty="0"/>
          </a:p>
        </p:txBody>
      </p:sp>
      <p:sp>
        <p:nvSpPr>
          <p:cNvPr id="147" name="Down Arrow 146"/>
          <p:cNvSpPr/>
          <p:nvPr/>
        </p:nvSpPr>
        <p:spPr>
          <a:xfrm>
            <a:off x="3419872" y="5373216"/>
            <a:ext cx="3131368" cy="792088"/>
          </a:xfrm>
          <a:prstGeom prst="downArrow">
            <a:avLst>
              <a:gd name="adj1" fmla="val 50000"/>
              <a:gd name="adj2" fmla="val 5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RenderDX9()</a:t>
            </a:r>
            <a:endParaRPr lang="en-US" dirty="0"/>
          </a:p>
        </p:txBody>
      </p:sp>
      <p:sp>
        <p:nvSpPr>
          <p:cNvPr id="49" name="Flowchart: Process 48"/>
          <p:cNvSpPr/>
          <p:nvPr/>
        </p:nvSpPr>
        <p:spPr>
          <a:xfrm>
            <a:off x="1331640" y="1628800"/>
            <a:ext cx="864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50" name="Flowchart: Process 49"/>
          <p:cNvSpPr/>
          <p:nvPr/>
        </p:nvSpPr>
        <p:spPr>
          <a:xfrm>
            <a:off x="2195736" y="1628800"/>
            <a:ext cx="936104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51" name="Flowchart: Process 50"/>
          <p:cNvSpPr/>
          <p:nvPr/>
        </p:nvSpPr>
        <p:spPr>
          <a:xfrm>
            <a:off x="3131840" y="1628800"/>
            <a:ext cx="864096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52" name="Flowchart: Process 51"/>
          <p:cNvSpPr/>
          <p:nvPr/>
        </p:nvSpPr>
        <p:spPr>
          <a:xfrm>
            <a:off x="3995936" y="1628800"/>
            <a:ext cx="936104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53" name="Flowchart: Process 52"/>
          <p:cNvSpPr/>
          <p:nvPr/>
        </p:nvSpPr>
        <p:spPr>
          <a:xfrm>
            <a:off x="4932040" y="1628800"/>
            <a:ext cx="864096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54" name="Flowchart: Process 53"/>
          <p:cNvSpPr/>
          <p:nvPr/>
        </p:nvSpPr>
        <p:spPr>
          <a:xfrm>
            <a:off x="5796136" y="1628800"/>
            <a:ext cx="936104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55" name="Flowchart: Process 54"/>
          <p:cNvSpPr/>
          <p:nvPr/>
        </p:nvSpPr>
        <p:spPr>
          <a:xfrm>
            <a:off x="6732240" y="1628800"/>
            <a:ext cx="864096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56" name="Flowchart: Process 55"/>
          <p:cNvSpPr/>
          <p:nvPr/>
        </p:nvSpPr>
        <p:spPr>
          <a:xfrm>
            <a:off x="7596336" y="1628800"/>
            <a:ext cx="936104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57" name="Flowchart: Process 56"/>
          <p:cNvSpPr/>
          <p:nvPr/>
        </p:nvSpPr>
        <p:spPr>
          <a:xfrm>
            <a:off x="8527400" y="1628800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59" name="Flowchart: Process 58"/>
          <p:cNvSpPr/>
          <p:nvPr/>
        </p:nvSpPr>
        <p:spPr>
          <a:xfrm>
            <a:off x="1331640" y="2488250"/>
            <a:ext cx="1800200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61" name="Flowchart: Process 60"/>
          <p:cNvSpPr/>
          <p:nvPr/>
        </p:nvSpPr>
        <p:spPr>
          <a:xfrm>
            <a:off x="3131840" y="2488250"/>
            <a:ext cx="1800200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63" name="Flowchart: Process 62"/>
          <p:cNvSpPr/>
          <p:nvPr/>
        </p:nvSpPr>
        <p:spPr>
          <a:xfrm>
            <a:off x="4932040" y="2488250"/>
            <a:ext cx="1800200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65" name="Flowchart: Process 64"/>
          <p:cNvSpPr/>
          <p:nvPr/>
        </p:nvSpPr>
        <p:spPr>
          <a:xfrm>
            <a:off x="6732240" y="2488250"/>
            <a:ext cx="1795160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68" name="Flowchart: Process 67"/>
          <p:cNvSpPr/>
          <p:nvPr/>
        </p:nvSpPr>
        <p:spPr>
          <a:xfrm>
            <a:off x="8527400" y="2488250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cxnSp>
        <p:nvCxnSpPr>
          <p:cNvPr id="69" name="Straight Arrow Connector 68"/>
          <p:cNvCxnSpPr>
            <a:stCxn id="50" idx="2"/>
          </p:cNvCxnSpPr>
          <p:nvPr/>
        </p:nvCxnSpPr>
        <p:spPr>
          <a:xfrm flipH="1">
            <a:off x="1331640" y="1988840"/>
            <a:ext cx="133214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2" idx="2"/>
          </p:cNvCxnSpPr>
          <p:nvPr/>
        </p:nvCxnSpPr>
        <p:spPr>
          <a:xfrm flipH="1">
            <a:off x="3126800" y="1988840"/>
            <a:ext cx="133718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4" idx="2"/>
          </p:cNvCxnSpPr>
          <p:nvPr/>
        </p:nvCxnSpPr>
        <p:spPr>
          <a:xfrm flipH="1">
            <a:off x="4927000" y="1988840"/>
            <a:ext cx="133718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6" idx="2"/>
          </p:cNvCxnSpPr>
          <p:nvPr/>
        </p:nvCxnSpPr>
        <p:spPr>
          <a:xfrm flipH="1">
            <a:off x="6732240" y="1988840"/>
            <a:ext cx="133214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Process 72"/>
          <p:cNvSpPr/>
          <p:nvPr/>
        </p:nvSpPr>
        <p:spPr>
          <a:xfrm>
            <a:off x="1331640" y="4005064"/>
            <a:ext cx="864096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74" name="Flowchart: Process 73"/>
          <p:cNvSpPr/>
          <p:nvPr/>
        </p:nvSpPr>
        <p:spPr>
          <a:xfrm>
            <a:off x="2195736" y="4005064"/>
            <a:ext cx="936104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75" name="Flowchart: Process 74"/>
          <p:cNvSpPr/>
          <p:nvPr/>
        </p:nvSpPr>
        <p:spPr>
          <a:xfrm>
            <a:off x="3131840" y="4005064"/>
            <a:ext cx="864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76" name="Flowchart: Process 75"/>
          <p:cNvSpPr/>
          <p:nvPr/>
        </p:nvSpPr>
        <p:spPr>
          <a:xfrm>
            <a:off x="3995936" y="4005064"/>
            <a:ext cx="936104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77" name="Flowchart: Process 76"/>
          <p:cNvSpPr/>
          <p:nvPr/>
        </p:nvSpPr>
        <p:spPr>
          <a:xfrm>
            <a:off x="4932040" y="4005064"/>
            <a:ext cx="864096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78" name="Flowchart: Process 77"/>
          <p:cNvSpPr/>
          <p:nvPr/>
        </p:nvSpPr>
        <p:spPr>
          <a:xfrm>
            <a:off x="5796136" y="4005064"/>
            <a:ext cx="936104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79" name="Flowchart: Process 78"/>
          <p:cNvSpPr/>
          <p:nvPr/>
        </p:nvSpPr>
        <p:spPr>
          <a:xfrm>
            <a:off x="6732240" y="4005064"/>
            <a:ext cx="864096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80" name="Flowchart: Process 79"/>
          <p:cNvSpPr/>
          <p:nvPr/>
        </p:nvSpPr>
        <p:spPr>
          <a:xfrm>
            <a:off x="7596336" y="4005064"/>
            <a:ext cx="936104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81" name="Flowchart: Process 80"/>
          <p:cNvSpPr/>
          <p:nvPr/>
        </p:nvSpPr>
        <p:spPr>
          <a:xfrm>
            <a:off x="8527400" y="4005064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2624766" y="4374396"/>
            <a:ext cx="2360790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6" idx="2"/>
          </p:cNvCxnSpPr>
          <p:nvPr/>
        </p:nvCxnSpPr>
        <p:spPr>
          <a:xfrm flipH="1">
            <a:off x="1385156" y="4365104"/>
            <a:ext cx="3078832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8" idx="2"/>
          </p:cNvCxnSpPr>
          <p:nvPr/>
        </p:nvCxnSpPr>
        <p:spPr>
          <a:xfrm>
            <a:off x="6264188" y="4365104"/>
            <a:ext cx="46805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3165288" y="4376078"/>
            <a:ext cx="4919169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Process 85"/>
          <p:cNvSpPr/>
          <p:nvPr/>
        </p:nvSpPr>
        <p:spPr>
          <a:xfrm>
            <a:off x="1345019" y="4909810"/>
            <a:ext cx="1800200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87" name="Flowchart: Process 86"/>
          <p:cNvSpPr/>
          <p:nvPr/>
        </p:nvSpPr>
        <p:spPr>
          <a:xfrm>
            <a:off x="3145219" y="4909810"/>
            <a:ext cx="1800200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89" name="Flowchart: Process 88"/>
          <p:cNvSpPr/>
          <p:nvPr/>
        </p:nvSpPr>
        <p:spPr>
          <a:xfrm>
            <a:off x="4945419" y="4909810"/>
            <a:ext cx="1800200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90" name="Flowchart: Process 89"/>
          <p:cNvSpPr/>
          <p:nvPr/>
        </p:nvSpPr>
        <p:spPr>
          <a:xfrm>
            <a:off x="6745619" y="4909810"/>
            <a:ext cx="1795160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91" name="Flowchart: Process 90"/>
          <p:cNvSpPr/>
          <p:nvPr/>
        </p:nvSpPr>
        <p:spPr>
          <a:xfrm>
            <a:off x="8540779" y="4909810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330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lowchart: Process 90"/>
          <p:cNvSpPr/>
          <p:nvPr/>
        </p:nvSpPr>
        <p:spPr>
          <a:xfrm>
            <a:off x="6745619" y="4909810"/>
            <a:ext cx="1795160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74" name="Flowchart: Process 73"/>
          <p:cNvSpPr/>
          <p:nvPr/>
        </p:nvSpPr>
        <p:spPr>
          <a:xfrm>
            <a:off x="1331640" y="4005064"/>
            <a:ext cx="864096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75" name="Flowchart: Process 74"/>
          <p:cNvSpPr/>
          <p:nvPr/>
        </p:nvSpPr>
        <p:spPr>
          <a:xfrm>
            <a:off x="2195736" y="4005064"/>
            <a:ext cx="936104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76" name="Flowchart: Process 75"/>
          <p:cNvSpPr/>
          <p:nvPr/>
        </p:nvSpPr>
        <p:spPr>
          <a:xfrm>
            <a:off x="3131840" y="4005064"/>
            <a:ext cx="864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77" name="Flowchart: Process 76"/>
          <p:cNvSpPr/>
          <p:nvPr/>
        </p:nvSpPr>
        <p:spPr>
          <a:xfrm>
            <a:off x="3995936" y="4005064"/>
            <a:ext cx="936104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78" name="Flowchart: Process 77"/>
          <p:cNvSpPr/>
          <p:nvPr/>
        </p:nvSpPr>
        <p:spPr>
          <a:xfrm>
            <a:off x="4932040" y="4005064"/>
            <a:ext cx="864096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79" name="Flowchart: Process 78"/>
          <p:cNvSpPr/>
          <p:nvPr/>
        </p:nvSpPr>
        <p:spPr>
          <a:xfrm>
            <a:off x="5796136" y="4005064"/>
            <a:ext cx="936104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80" name="Flowchart: Process 79"/>
          <p:cNvSpPr/>
          <p:nvPr/>
        </p:nvSpPr>
        <p:spPr>
          <a:xfrm>
            <a:off x="6732240" y="4005064"/>
            <a:ext cx="864096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81" name="Flowchart: Process 80"/>
          <p:cNvSpPr/>
          <p:nvPr/>
        </p:nvSpPr>
        <p:spPr>
          <a:xfrm>
            <a:off x="7596336" y="4005064"/>
            <a:ext cx="936104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82" name="Flowchart: Process 81"/>
          <p:cNvSpPr/>
          <p:nvPr/>
        </p:nvSpPr>
        <p:spPr>
          <a:xfrm>
            <a:off x="8527400" y="4005064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2624766" y="4374396"/>
            <a:ext cx="2360790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7" idx="2"/>
          </p:cNvCxnSpPr>
          <p:nvPr/>
        </p:nvCxnSpPr>
        <p:spPr>
          <a:xfrm flipH="1">
            <a:off x="1385156" y="4365104"/>
            <a:ext cx="3078832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9" idx="2"/>
          </p:cNvCxnSpPr>
          <p:nvPr/>
        </p:nvCxnSpPr>
        <p:spPr>
          <a:xfrm>
            <a:off x="6264188" y="4365104"/>
            <a:ext cx="46805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3165288" y="4376078"/>
            <a:ext cx="4919169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owchart: Process 86"/>
          <p:cNvSpPr/>
          <p:nvPr/>
        </p:nvSpPr>
        <p:spPr>
          <a:xfrm>
            <a:off x="1345019" y="4909810"/>
            <a:ext cx="1800200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89" name="Flowchart: Process 88"/>
          <p:cNvSpPr/>
          <p:nvPr/>
        </p:nvSpPr>
        <p:spPr>
          <a:xfrm>
            <a:off x="3145219" y="4909810"/>
            <a:ext cx="1800200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90" name="Flowchart: Process 89"/>
          <p:cNvSpPr/>
          <p:nvPr/>
        </p:nvSpPr>
        <p:spPr>
          <a:xfrm>
            <a:off x="4945419" y="4909810"/>
            <a:ext cx="1800200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92" name="Flowchart: Process 91"/>
          <p:cNvSpPr/>
          <p:nvPr/>
        </p:nvSpPr>
        <p:spPr>
          <a:xfrm>
            <a:off x="8540779" y="4909810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1509046" y="188640"/>
            <a:ext cx="1115720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2927343" y="188640"/>
            <a:ext cx="1153731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389366" y="188640"/>
            <a:ext cx="1229753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5973542" y="188640"/>
            <a:ext cx="1910826" cy="576064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ParticleSystem</a:t>
            </a:r>
            <a:endParaRPr lang="en-US" dirty="0" smtClean="0"/>
          </a:p>
        </p:txBody>
      </p:sp>
      <p:sp>
        <p:nvSpPr>
          <p:cNvPr id="3" name="Down Arrow 2"/>
          <p:cNvSpPr/>
          <p:nvPr/>
        </p:nvSpPr>
        <p:spPr>
          <a:xfrm>
            <a:off x="3419872" y="836712"/>
            <a:ext cx="2987352" cy="652718"/>
          </a:xfrm>
          <a:prstGeom prst="downArrow">
            <a:avLst>
              <a:gd name="adj1" fmla="val 50000"/>
              <a:gd name="adj2" fmla="val 5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Draw()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1628800"/>
            <a:ext cx="13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Unsorted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6074" y="2492896"/>
            <a:ext cx="13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Data</a:t>
            </a:r>
            <a:endParaRPr lang="en-US" dirty="0"/>
          </a:p>
        </p:txBody>
      </p:sp>
      <p:sp>
        <p:nvSpPr>
          <p:cNvPr id="97" name="Down Arrow 96"/>
          <p:cNvSpPr/>
          <p:nvPr/>
        </p:nvSpPr>
        <p:spPr>
          <a:xfrm>
            <a:off x="3491880" y="3140968"/>
            <a:ext cx="2987352" cy="792088"/>
          </a:xfrm>
          <a:prstGeom prst="downArrow">
            <a:avLst>
              <a:gd name="adj1" fmla="val 50000"/>
              <a:gd name="adj2" fmla="val 5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Sort()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67544" y="4005064"/>
            <a:ext cx="95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Sorted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88082" y="4859868"/>
            <a:ext cx="131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Data</a:t>
            </a:r>
            <a:endParaRPr lang="en-US" dirty="0"/>
          </a:p>
        </p:txBody>
      </p:sp>
      <p:sp>
        <p:nvSpPr>
          <p:cNvPr id="147" name="Down Arrow 146"/>
          <p:cNvSpPr/>
          <p:nvPr/>
        </p:nvSpPr>
        <p:spPr>
          <a:xfrm>
            <a:off x="3419872" y="5373216"/>
            <a:ext cx="3131368" cy="792088"/>
          </a:xfrm>
          <a:prstGeom prst="downArrow">
            <a:avLst>
              <a:gd name="adj1" fmla="val 50000"/>
              <a:gd name="adj2" fmla="val 5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RenderDX9()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126800" y="5085184"/>
            <a:ext cx="3821464" cy="12241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Process 49"/>
          <p:cNvSpPr/>
          <p:nvPr/>
        </p:nvSpPr>
        <p:spPr>
          <a:xfrm>
            <a:off x="1331640" y="1628800"/>
            <a:ext cx="864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51" name="Flowchart: Process 50"/>
          <p:cNvSpPr/>
          <p:nvPr/>
        </p:nvSpPr>
        <p:spPr>
          <a:xfrm>
            <a:off x="2195736" y="1628800"/>
            <a:ext cx="936104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52" name="Flowchart: Process 51"/>
          <p:cNvSpPr/>
          <p:nvPr/>
        </p:nvSpPr>
        <p:spPr>
          <a:xfrm>
            <a:off x="3131840" y="1628800"/>
            <a:ext cx="864096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53" name="Flowchart: Process 52"/>
          <p:cNvSpPr/>
          <p:nvPr/>
        </p:nvSpPr>
        <p:spPr>
          <a:xfrm>
            <a:off x="3995936" y="1628800"/>
            <a:ext cx="936104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54" name="Flowchart: Process 53"/>
          <p:cNvSpPr/>
          <p:nvPr/>
        </p:nvSpPr>
        <p:spPr>
          <a:xfrm>
            <a:off x="4932040" y="1628800"/>
            <a:ext cx="864096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55" name="Flowchart: Process 54"/>
          <p:cNvSpPr/>
          <p:nvPr/>
        </p:nvSpPr>
        <p:spPr>
          <a:xfrm>
            <a:off x="5796136" y="1628800"/>
            <a:ext cx="936104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56" name="Flowchart: Process 55"/>
          <p:cNvSpPr/>
          <p:nvPr/>
        </p:nvSpPr>
        <p:spPr>
          <a:xfrm>
            <a:off x="6732240" y="1628800"/>
            <a:ext cx="864096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</a:t>
            </a:r>
          </a:p>
        </p:txBody>
      </p:sp>
      <p:sp>
        <p:nvSpPr>
          <p:cNvPr id="57" name="Flowchart: Process 56"/>
          <p:cNvSpPr/>
          <p:nvPr/>
        </p:nvSpPr>
        <p:spPr>
          <a:xfrm>
            <a:off x="7596336" y="1628800"/>
            <a:ext cx="936104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Offset</a:t>
            </a:r>
          </a:p>
        </p:txBody>
      </p:sp>
      <p:sp>
        <p:nvSpPr>
          <p:cNvPr id="59" name="Flowchart: Process 58"/>
          <p:cNvSpPr/>
          <p:nvPr/>
        </p:nvSpPr>
        <p:spPr>
          <a:xfrm>
            <a:off x="8527400" y="1628800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61" name="Flowchart: Process 60"/>
          <p:cNvSpPr/>
          <p:nvPr/>
        </p:nvSpPr>
        <p:spPr>
          <a:xfrm>
            <a:off x="1331640" y="2488250"/>
            <a:ext cx="1800200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63" name="Flowchart: Process 62"/>
          <p:cNvSpPr/>
          <p:nvPr/>
        </p:nvSpPr>
        <p:spPr>
          <a:xfrm>
            <a:off x="3131840" y="2488250"/>
            <a:ext cx="1800200" cy="360040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65" name="Flowchart: Process 64"/>
          <p:cNvSpPr/>
          <p:nvPr/>
        </p:nvSpPr>
        <p:spPr>
          <a:xfrm>
            <a:off x="4932040" y="2488250"/>
            <a:ext cx="1800200" cy="36004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68" name="Flowchart: Process 67"/>
          <p:cNvSpPr/>
          <p:nvPr/>
        </p:nvSpPr>
        <p:spPr>
          <a:xfrm>
            <a:off x="6732240" y="2488250"/>
            <a:ext cx="1795160" cy="36004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69" name="Flowchart: Process 68"/>
          <p:cNvSpPr/>
          <p:nvPr/>
        </p:nvSpPr>
        <p:spPr>
          <a:xfrm>
            <a:off x="8527400" y="2488250"/>
            <a:ext cx="509096" cy="360040"/>
          </a:xfrm>
          <a:prstGeom prst="flowChart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cxnSp>
        <p:nvCxnSpPr>
          <p:cNvPr id="70" name="Straight Arrow Connector 69"/>
          <p:cNvCxnSpPr>
            <a:stCxn id="51" idx="2"/>
          </p:cNvCxnSpPr>
          <p:nvPr/>
        </p:nvCxnSpPr>
        <p:spPr>
          <a:xfrm flipH="1">
            <a:off x="1331640" y="1988840"/>
            <a:ext cx="133214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3" idx="2"/>
          </p:cNvCxnSpPr>
          <p:nvPr/>
        </p:nvCxnSpPr>
        <p:spPr>
          <a:xfrm flipH="1">
            <a:off x="3126800" y="1988840"/>
            <a:ext cx="133718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5" idx="2"/>
          </p:cNvCxnSpPr>
          <p:nvPr/>
        </p:nvCxnSpPr>
        <p:spPr>
          <a:xfrm flipH="1">
            <a:off x="4927000" y="1988840"/>
            <a:ext cx="133718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7" idx="2"/>
          </p:cNvCxnSpPr>
          <p:nvPr/>
        </p:nvCxnSpPr>
        <p:spPr>
          <a:xfrm flipH="1">
            <a:off x="6732240" y="1988840"/>
            <a:ext cx="1332148" cy="48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5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232" y="1052736"/>
            <a:ext cx="8781866" cy="3423204"/>
            <a:chOff x="149232" y="1052736"/>
            <a:chExt cx="8781866" cy="3423204"/>
          </a:xfrm>
        </p:grpSpPr>
        <p:sp>
          <p:nvSpPr>
            <p:cNvPr id="15" name="Flowchart: Process 14"/>
            <p:cNvSpPr/>
            <p:nvPr/>
          </p:nvSpPr>
          <p:spPr>
            <a:xfrm>
              <a:off x="149232" y="1916832"/>
              <a:ext cx="1933685" cy="57606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DrawComp</a:t>
              </a:r>
              <a:endParaRPr lang="en-US" dirty="0" smtClean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4897" y="1052736"/>
              <a:ext cx="8486201" cy="3423204"/>
              <a:chOff x="444897" y="1052736"/>
              <a:chExt cx="8486201" cy="3423204"/>
            </a:xfrm>
          </p:grpSpPr>
          <p:sp>
            <p:nvSpPr>
              <p:cNvPr id="8" name="Flowchart: Process 7"/>
              <p:cNvSpPr/>
              <p:nvPr/>
            </p:nvSpPr>
            <p:spPr>
              <a:xfrm>
                <a:off x="444897" y="3401469"/>
                <a:ext cx="2232248" cy="1074471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Mesh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DrawComp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TransformComp</a:t>
                </a:r>
                <a:endParaRPr lang="en-US" dirty="0" smtClean="0"/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3043995" y="3386157"/>
                <a:ext cx="1153731" cy="5760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Material</a:t>
                </a:r>
              </a:p>
            </p:txBody>
          </p:sp>
          <p:sp>
            <p:nvSpPr>
              <p:cNvPr id="10" name="Flowchart: Process 9"/>
              <p:cNvSpPr/>
              <p:nvPr/>
            </p:nvSpPr>
            <p:spPr>
              <a:xfrm>
                <a:off x="4463132" y="3430455"/>
                <a:ext cx="2233958" cy="71862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Camera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TransformComp</a:t>
                </a:r>
                <a:endParaRPr lang="en-US" dirty="0" smtClean="0"/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6804248" y="3430456"/>
                <a:ext cx="2126850" cy="1045483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ParticleSystem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DrawComp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TransformComp</a:t>
                </a:r>
                <a:endParaRPr lang="en-US" dirty="0" smtClean="0"/>
              </a:p>
            </p:txBody>
          </p:sp>
          <p:sp>
            <p:nvSpPr>
              <p:cNvPr id="6" name="Flowchart: Process 5"/>
              <p:cNvSpPr/>
              <p:nvPr/>
            </p:nvSpPr>
            <p:spPr>
              <a:xfrm>
                <a:off x="5003246" y="1531043"/>
                <a:ext cx="1153731" cy="5760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Object</a:t>
                </a:r>
              </a:p>
            </p:txBody>
          </p:sp>
          <p:cxnSp>
            <p:nvCxnSpPr>
              <p:cNvPr id="3" name="Straight Arrow Connector 2"/>
              <p:cNvCxnSpPr>
                <a:stCxn id="8" idx="0"/>
                <a:endCxn id="6" idx="2"/>
              </p:cNvCxnSpPr>
              <p:nvPr/>
            </p:nvCxnSpPr>
            <p:spPr>
              <a:xfrm flipV="1">
                <a:off x="1561021" y="2107107"/>
                <a:ext cx="4019091" cy="12943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>
                <a:stCxn id="9" idx="0"/>
                <a:endCxn id="6" idx="2"/>
              </p:cNvCxnSpPr>
              <p:nvPr/>
            </p:nvCxnSpPr>
            <p:spPr>
              <a:xfrm flipV="1">
                <a:off x="3620861" y="2107107"/>
                <a:ext cx="1959251" cy="12790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10" idx="0"/>
                <a:endCxn id="6" idx="2"/>
              </p:cNvCxnSpPr>
              <p:nvPr/>
            </p:nvCxnSpPr>
            <p:spPr>
              <a:xfrm flipV="1">
                <a:off x="5580111" y="2107107"/>
                <a:ext cx="1" cy="13233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1" idx="0"/>
                <a:endCxn id="6" idx="2"/>
              </p:cNvCxnSpPr>
              <p:nvPr/>
            </p:nvCxnSpPr>
            <p:spPr>
              <a:xfrm flipH="1" flipV="1">
                <a:off x="5580112" y="2107107"/>
                <a:ext cx="2287561" cy="13233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lowchart: Process 12"/>
              <p:cNvSpPr/>
              <p:nvPr/>
            </p:nvSpPr>
            <p:spPr>
              <a:xfrm>
                <a:off x="1162416" y="1052736"/>
                <a:ext cx="1933685" cy="5760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Component</a:t>
                </a:r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2267948" y="1916832"/>
                <a:ext cx="1933685" cy="576064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TransformComp</a:t>
                </a:r>
                <a:endParaRPr lang="en-US" dirty="0" smtClean="0"/>
              </a:p>
            </p:txBody>
          </p:sp>
          <p:cxnSp>
            <p:nvCxnSpPr>
              <p:cNvPr id="23" name="Straight Arrow Connector 22"/>
              <p:cNvCxnSpPr>
                <a:stCxn id="15" idx="0"/>
                <a:endCxn id="13" idx="2"/>
              </p:cNvCxnSpPr>
              <p:nvPr/>
            </p:nvCxnSpPr>
            <p:spPr>
              <a:xfrm flipV="1">
                <a:off x="1116075" y="1628800"/>
                <a:ext cx="1013184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6" idx="0"/>
                <a:endCxn id="13" idx="2"/>
              </p:cNvCxnSpPr>
              <p:nvPr/>
            </p:nvCxnSpPr>
            <p:spPr>
              <a:xfrm flipH="1" flipV="1">
                <a:off x="2129259" y="1628800"/>
                <a:ext cx="1105532" cy="2880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Flowchart: Process 16"/>
          <p:cNvSpPr/>
          <p:nvPr/>
        </p:nvSpPr>
        <p:spPr>
          <a:xfrm>
            <a:off x="685164" y="5013176"/>
            <a:ext cx="1582784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DX9Mesh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2829468" y="5056584"/>
            <a:ext cx="1582784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DX9Material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4788719" y="5056584"/>
            <a:ext cx="1582784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DX9Camera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6804248" y="5036577"/>
            <a:ext cx="2232248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DX9ParticleSystem</a:t>
            </a:r>
          </a:p>
        </p:txBody>
      </p:sp>
      <p:cxnSp>
        <p:nvCxnSpPr>
          <p:cNvPr id="19" name="Straight Arrow Connector 18"/>
          <p:cNvCxnSpPr>
            <a:stCxn id="17" idx="0"/>
            <a:endCxn id="8" idx="2"/>
          </p:cNvCxnSpPr>
          <p:nvPr/>
        </p:nvCxnSpPr>
        <p:spPr>
          <a:xfrm flipV="1">
            <a:off x="1476556" y="4475940"/>
            <a:ext cx="84465" cy="537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  <a:endCxn id="9" idx="2"/>
          </p:cNvCxnSpPr>
          <p:nvPr/>
        </p:nvCxnSpPr>
        <p:spPr>
          <a:xfrm flipV="1">
            <a:off x="3620860" y="3962221"/>
            <a:ext cx="1" cy="1094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0"/>
            <a:endCxn id="10" idx="2"/>
          </p:cNvCxnSpPr>
          <p:nvPr/>
        </p:nvCxnSpPr>
        <p:spPr>
          <a:xfrm flipV="1">
            <a:off x="5580111" y="4149080"/>
            <a:ext cx="0" cy="907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0"/>
            <a:endCxn id="11" idx="2"/>
          </p:cNvCxnSpPr>
          <p:nvPr/>
        </p:nvCxnSpPr>
        <p:spPr>
          <a:xfrm flipH="1" flipV="1">
            <a:off x="7867673" y="4475939"/>
            <a:ext cx="52699" cy="56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Data-orientated programming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sz="3600" dirty="0"/>
              <a:t>Understand your real problem</a:t>
            </a:r>
          </a:p>
          <a:p>
            <a:pPr latinLnBrk="0"/>
            <a:r>
              <a:rPr lang="en-US" sz="3600" dirty="0" smtClean="0"/>
              <a:t>Strive for a single point of enumeration, avoid mess of classes/objects</a:t>
            </a:r>
          </a:p>
          <a:p>
            <a:pPr latinLnBrk="0"/>
            <a:r>
              <a:rPr lang="en-US" sz="3600" dirty="0" smtClean="0"/>
              <a:t>Make your problem easier to visualize, debug, profile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7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See the Big Picture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5472608" cy="43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See the Big Picture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Property-grid vs. Visual Scripting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latinLnBrk="0">
              <a:buNone/>
            </a:pPr>
            <a:endParaRPr lang="en-US" dirty="0" smtClean="0"/>
          </a:p>
          <a:p>
            <a:pPr marL="0" indent="0" latinLnBrk="0">
              <a:buNone/>
            </a:pPr>
            <a:endParaRPr lang="en-US" dirty="0" smtClean="0"/>
          </a:p>
          <a:p>
            <a:pPr marL="0" indent="0" latinLnBrk="0">
              <a:buNone/>
            </a:pPr>
            <a:endParaRPr lang="en-US" dirty="0"/>
          </a:p>
          <a:p>
            <a:pPr marL="0" indent="0" algn="ctr" latinLnBrk="0">
              <a:buNone/>
            </a:pPr>
            <a:r>
              <a:rPr lang="en-US" dirty="0" smtClean="0">
                <a:hlinkClick r:id="rId2"/>
              </a:rPr>
              <a:t>FxTrigger</a:t>
            </a:r>
            <a:endParaRPr lang="en-US" dirty="0" smtClean="0"/>
          </a:p>
          <a:p>
            <a:pPr marL="0" indent="0" algn="ctr" latinLnBrk="0">
              <a:buNone/>
            </a:pPr>
            <a:r>
              <a:rPr lang="en-US" dirty="0" smtClean="0">
                <a:hlinkClick r:id="rId3"/>
              </a:rPr>
              <a:t>Flow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85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3225" y="2069232"/>
            <a:ext cx="8642350" cy="4320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</a:pPr>
            <a:endParaRPr lang="en-US" sz="3600" dirty="0" smtClean="0"/>
          </a:p>
          <a:p>
            <a:pPr marL="0" indent="0" algn="ctr" latinLnBrk="0">
              <a:buNone/>
            </a:pPr>
            <a:endParaRPr lang="en-US" sz="3600" dirty="0"/>
          </a:p>
          <a:p>
            <a:pPr marL="0" indent="0" algn="ctr" latinLnBrk="0">
              <a:buNone/>
            </a:pPr>
            <a:r>
              <a:rPr lang="en-US" sz="3600" dirty="0" smtClean="0"/>
              <a:t>Every feature introduces risk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22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a custom engine?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sz="3600" dirty="0" smtClean="0"/>
              <a:t>Fun (most of the time)</a:t>
            </a:r>
          </a:p>
          <a:p>
            <a:pPr latinLnBrk="0"/>
            <a:r>
              <a:rPr lang="en-US" sz="3600" dirty="0" smtClean="0"/>
              <a:t>Get better at making games</a:t>
            </a:r>
          </a:p>
          <a:p>
            <a:pPr latinLnBrk="0"/>
            <a:r>
              <a:rPr lang="en-US" sz="3600" dirty="0" smtClean="0"/>
              <a:t>New tools create new design possibilities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56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Stay Focused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sz="3600" dirty="0" smtClean="0"/>
              <a:t>Don’t compete on feature set</a:t>
            </a:r>
          </a:p>
          <a:p>
            <a:pPr latinLnBrk="0"/>
            <a:r>
              <a:rPr lang="en-US" sz="3600" dirty="0" smtClean="0"/>
              <a:t>Do focused, high-quality work</a:t>
            </a:r>
          </a:p>
          <a:p>
            <a:pPr latinLnBrk="0"/>
            <a:r>
              <a:rPr lang="en-US" sz="3600" dirty="0" smtClean="0"/>
              <a:t>Explore one core tech feature fully</a:t>
            </a:r>
          </a:p>
          <a:p>
            <a:pPr latinLnBrk="0"/>
            <a:r>
              <a:rPr lang="en-US" sz="3600" dirty="0" smtClean="0"/>
              <a:t>Use constraints to limit scope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26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Prototype</a:t>
            </a:r>
            <a:endParaRPr lang="ko-KR" altLang="en-US" dirty="0"/>
          </a:p>
        </p:txBody>
      </p:sp>
      <p:pic>
        <p:nvPicPr>
          <p:cNvPr id="6" name="prototyp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1173252"/>
            <a:ext cx="7488832" cy="564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8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50825" y="116632"/>
            <a:ext cx="8642350" cy="6120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-----------------------------------b-bb-b-b-bb--b--.....................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--------------------------------------------------b....................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---------------------------------------------------...-...-..............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--------------------------------------------------b--...................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....................................................b...-.................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 -....................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...............................................--...b--..-..................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...............................................--.....b....................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......................................................-....-................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...............................................--.....b--.....-..............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...............................................--.......b....................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........................................................-..............-..............................-bb--bb--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........................................................b-b.........................--................b.......b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..........................................................-.........................--................b..-....b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..........................................................b.....-.....-...............................-.......-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..........................................................b..-............................--..........-.......-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......................................................--..-................-........-.....--.....-....b..-....b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......................................................--..b...........................................b.......b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..........................................................-....-bb--bb--bb--bb--bb--bb--bb--bb--bb--bb-....-.--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....................................................--....b....b.........................................-....-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....................................................--....-....b...-.......-..........-................-......b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..........................................................b--bb-..............................................b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..........................................................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bbb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-b-b-bb-b-bb--bb--bb--bb--bb--bb--bb--bb--bb--bb--.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----------------------------------------------------------b..........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-------------------------------------------------------b-b-.........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----------------------------------------------------b-b------------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-------------------------------------------------b-b----------------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----------------------------------------------b-b-------------------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---------------------------------b--bb-b-b-bb-b------------------------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...............................b.......................................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...........................-...-.....-...................................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.............................--b........................................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.................-...........b...........-......-.......................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.............................-........................................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...........................--b......-..................................</a:t>
            </a:r>
          </a:p>
          <a:p>
            <a:pPr marL="0" indent="0"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...........................b..........-..............................</a:t>
            </a:r>
          </a:p>
          <a:p>
            <a:pPr marL="0" indent="0">
              <a:buNone/>
            </a:pP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...........................-........................................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Thumper’s Sequencer Tool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sz="3600" dirty="0" smtClean="0"/>
              <a:t>A linear stream of data used for level design, animation, characters, etc.</a:t>
            </a:r>
          </a:p>
        </p:txBody>
      </p:sp>
    </p:spTree>
    <p:extLst>
      <p:ext uri="{BB962C8B-B14F-4D97-AF65-F5344CB8AC3E}">
        <p14:creationId xmlns:p14="http://schemas.microsoft.com/office/powerpoint/2010/main" val="41789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Gameplay Creation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 latinLnBrk="0">
              <a:buNone/>
            </a:pPr>
            <a:endParaRPr lang="en-US" dirty="0" smtClean="0"/>
          </a:p>
          <a:p>
            <a:pPr marL="0" indent="0" algn="ctr" latinLnBrk="0">
              <a:buNone/>
            </a:pPr>
            <a:endParaRPr lang="en-US" dirty="0"/>
          </a:p>
          <a:p>
            <a:pPr marL="0" indent="0" algn="ctr" latinLnBrk="0">
              <a:buNone/>
            </a:pPr>
            <a:endParaRPr lang="en-US" dirty="0" smtClean="0"/>
          </a:p>
          <a:p>
            <a:pPr marL="0" indent="0" algn="ctr" latinLnBrk="0">
              <a:buNone/>
            </a:pPr>
            <a:r>
              <a:rPr lang="en-US" sz="3200" dirty="0" smtClean="0">
                <a:hlinkClick r:id="rId2"/>
              </a:rPr>
              <a:t>Level Editor Demo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75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Obstacles, enemies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atinLnBrk="0"/>
            <a:endParaRPr lang="en-US" dirty="0" smtClean="0"/>
          </a:p>
          <a:p>
            <a:pPr latinLnBrk="0"/>
            <a:endParaRPr lang="en-US" dirty="0"/>
          </a:p>
          <a:p>
            <a:pPr latinLnBrk="0"/>
            <a:endParaRPr lang="en-US" sz="3200" dirty="0"/>
          </a:p>
          <a:p>
            <a:pPr marL="0" indent="0" algn="ctr" latinLnBrk="0">
              <a:buNone/>
            </a:pPr>
            <a:r>
              <a:rPr lang="en-US" sz="3200" dirty="0" smtClean="0">
                <a:hlinkClick r:id="rId3"/>
              </a:rPr>
              <a:t>Tentacle Finger</a:t>
            </a:r>
            <a:endParaRPr lang="en-US" sz="3200" dirty="0" smtClean="0"/>
          </a:p>
          <a:p>
            <a:pPr marL="0" indent="0" algn="ctr" latinLnBrk="0">
              <a:buNone/>
            </a:pPr>
            <a:r>
              <a:rPr lang="en-US" sz="3200" dirty="0" smtClean="0">
                <a:hlinkClick r:id="rId4"/>
              </a:rPr>
              <a:t>Zillapede</a:t>
            </a:r>
            <a:endParaRPr lang="en-US" sz="3200" dirty="0" smtClean="0"/>
          </a:p>
          <a:p>
            <a:pPr marL="0" indent="0" latinLnBrk="0">
              <a:buNone/>
            </a:pPr>
            <a:endParaRPr lang="en-US" sz="3200" dirty="0"/>
          </a:p>
          <a:p>
            <a:pPr marL="0" indent="0" latinLnBrk="0">
              <a:buNone/>
            </a:pPr>
            <a:endParaRPr lang="en-US" sz="32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2069232"/>
            <a:ext cx="8642350" cy="4320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 latinLnBrk="0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 latinLnBrk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54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Gameplay and “Physics”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latinLnBrk="0">
              <a:buNone/>
            </a:pPr>
            <a:endParaRPr lang="en-US" dirty="0" smtClean="0"/>
          </a:p>
          <a:p>
            <a:pPr marL="0" indent="0" algn="ctr" latinLnBrk="0">
              <a:buNone/>
            </a:pPr>
            <a:endParaRPr lang="en-US" dirty="0" smtClean="0"/>
          </a:p>
          <a:p>
            <a:pPr marL="0" indent="0" algn="ctr" latinLnBrk="0">
              <a:buNone/>
            </a:pPr>
            <a:endParaRPr lang="en-US" sz="3200" dirty="0" smtClean="0"/>
          </a:p>
          <a:p>
            <a:pPr marL="0" indent="0" algn="ctr" latinLnBrk="0">
              <a:buNone/>
            </a:pPr>
            <a:r>
              <a:rPr lang="en-US" sz="3200" dirty="0" smtClean="0">
                <a:hlinkClick r:id="rId2"/>
              </a:rPr>
              <a:t>Controller</a:t>
            </a:r>
            <a:endParaRPr lang="en-US" sz="3200" dirty="0" smtClean="0"/>
          </a:p>
          <a:p>
            <a:pPr marL="0" indent="0" algn="ctr" latinLnBrk="0">
              <a:buNone/>
            </a:pPr>
            <a:r>
              <a:rPr lang="en-US" sz="3200" dirty="0" smtClean="0">
                <a:hlinkClick r:id="rId3"/>
              </a:rPr>
              <a:t>JumpAnim</a:t>
            </a:r>
            <a:endParaRPr lang="en-US" sz="3200" dirty="0"/>
          </a:p>
          <a:p>
            <a:pPr marL="0" indent="0" algn="ctr" latinLnBrk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we don’t have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atinLnBrk="0"/>
            <a:r>
              <a:rPr lang="en-US" dirty="0" smtClean="0"/>
              <a:t>Animation package import/export and playback</a:t>
            </a:r>
          </a:p>
          <a:p>
            <a:pPr latinLnBrk="0"/>
            <a:r>
              <a:rPr lang="en-US" dirty="0" smtClean="0"/>
              <a:t>Physics</a:t>
            </a:r>
          </a:p>
          <a:p>
            <a:pPr latinLnBrk="0"/>
            <a:r>
              <a:rPr lang="en-US" dirty="0" smtClean="0"/>
              <a:t>Sophisticated 3D editor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latinLnBrk="0">
              <a:buNone/>
            </a:pPr>
            <a:endParaRPr lang="en-US" dirty="0" smtClean="0"/>
          </a:p>
          <a:p>
            <a:pPr marL="0" indent="0" latinLnBrk="0">
              <a:buNone/>
            </a:pPr>
            <a:endParaRPr lang="en-US" dirty="0"/>
          </a:p>
          <a:p>
            <a:pPr marL="0" indent="0" latinLnBrk="0">
              <a:buNone/>
            </a:pPr>
            <a:endParaRPr lang="en-US" dirty="0" smtClean="0"/>
          </a:p>
          <a:p>
            <a:pPr marL="0" indent="0" algn="ctr" latinLnBrk="0">
              <a:buNone/>
            </a:pPr>
            <a:r>
              <a:rPr lang="en-US" sz="3600" dirty="0" smtClean="0">
                <a:hlinkClick r:id="rId2"/>
              </a:rPr>
              <a:t>Gameplay…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6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Thumper Codebase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26" y="1916832"/>
            <a:ext cx="8509865" cy="2220543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250825" y="4293096"/>
            <a:ext cx="8642350" cy="1944192"/>
          </a:xfrm>
        </p:spPr>
        <p:txBody>
          <a:bodyPr/>
          <a:lstStyle/>
          <a:p>
            <a:r>
              <a:rPr lang="en-US" dirty="0" smtClean="0"/>
              <a:t>Hundreds of data files</a:t>
            </a:r>
          </a:p>
          <a:p>
            <a:r>
              <a:rPr lang="en-US" dirty="0" smtClean="0"/>
              <a:t>Thousands of game objects</a:t>
            </a:r>
          </a:p>
          <a:p>
            <a:r>
              <a:rPr lang="en-US" dirty="0" smtClean="0"/>
              <a:t>Hundreds of visual script nodes</a:t>
            </a:r>
          </a:p>
        </p:txBody>
      </p:sp>
    </p:spTree>
    <p:extLst>
      <p:ext uri="{BB962C8B-B14F-4D97-AF65-F5344CB8AC3E}">
        <p14:creationId xmlns:p14="http://schemas.microsoft.com/office/powerpoint/2010/main" val="1148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 Challenge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sz="3600" dirty="0" smtClean="0"/>
              <a:t>Develop tools efficiently - spend time on your </a:t>
            </a:r>
            <a:r>
              <a:rPr lang="en-US" sz="3600" i="1" dirty="0" smtClean="0"/>
              <a:t>game,</a:t>
            </a:r>
            <a:r>
              <a:rPr lang="en-US" sz="3600" dirty="0" smtClean="0"/>
              <a:t> not tools</a:t>
            </a:r>
          </a:p>
          <a:p>
            <a:pPr latinLnBrk="0"/>
            <a:r>
              <a:rPr lang="en-US" sz="3600" dirty="0" smtClean="0"/>
              <a:t>Develop the</a:t>
            </a:r>
            <a:r>
              <a:rPr lang="en-US" sz="3600" i="1" dirty="0"/>
              <a:t> </a:t>
            </a:r>
            <a:r>
              <a:rPr lang="en-US" sz="3600" dirty="0" smtClean="0"/>
              <a:t>right tools, so you can create content efficiently</a:t>
            </a:r>
            <a:endParaRPr lang="en-US" sz="3600" dirty="0"/>
          </a:p>
          <a:p>
            <a:pPr latinLnBrk="0"/>
            <a:r>
              <a:rPr lang="en-US" sz="3600" dirty="0"/>
              <a:t>A</a:t>
            </a:r>
            <a:r>
              <a:rPr lang="en-US" sz="3600" dirty="0" smtClean="0"/>
              <a:t>s much about </a:t>
            </a:r>
            <a:r>
              <a:rPr lang="en-US" sz="3600" i="1" dirty="0" smtClean="0"/>
              <a:t>production</a:t>
            </a:r>
            <a:r>
              <a:rPr lang="en-US" sz="3600" dirty="0" smtClean="0"/>
              <a:t> as programming</a:t>
            </a:r>
          </a:p>
        </p:txBody>
      </p:sp>
    </p:spTree>
    <p:extLst>
      <p:ext uri="{BB962C8B-B14F-4D97-AF65-F5344CB8AC3E}">
        <p14:creationId xmlns:p14="http://schemas.microsoft.com/office/powerpoint/2010/main" val="39563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My Experience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sz="3200" dirty="0" smtClean="0"/>
              <a:t>90% of code I write is not exciting/innovative, it’s nuts and bolts</a:t>
            </a:r>
          </a:p>
          <a:p>
            <a:pPr marL="0" indent="0" latinLnBrk="0">
              <a:buNone/>
            </a:pPr>
            <a:endParaRPr lang="en-US" sz="3200" dirty="0" smtClean="0"/>
          </a:p>
          <a:p>
            <a:pPr latinLnBrk="0"/>
            <a:r>
              <a:rPr lang="en-US" sz="3200" dirty="0" smtClean="0"/>
              <a:t>My technical skill has improved, but my most important skill is maximizing productivity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52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 your own producer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sz="2800" dirty="0" smtClean="0"/>
              <a:t>Wait, isn’t this a programming talk?</a:t>
            </a:r>
          </a:p>
          <a:p>
            <a:pPr latinLnBrk="0"/>
            <a:endParaRPr lang="en-US" sz="2800" dirty="0" smtClean="0"/>
          </a:p>
          <a:p>
            <a:pPr latinLnBrk="0"/>
            <a:r>
              <a:rPr lang="en-US" sz="2800" dirty="0" smtClean="0"/>
              <a:t>Who needs a producer anyway?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22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2162</Words>
  <Application>Microsoft Office PowerPoint</Application>
  <PresentationFormat>On-screen Show (4:3)</PresentationFormat>
  <Paragraphs>580</Paragraphs>
  <Slides>58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맑은 고딕</vt:lpstr>
      <vt:lpstr>Arial</vt:lpstr>
      <vt:lpstr>Courier New</vt:lpstr>
      <vt:lpstr>Office 테마</vt:lpstr>
      <vt:lpstr>Developing Tools for Indie Games</vt:lpstr>
      <vt:lpstr>My Background</vt:lpstr>
      <vt:lpstr>Now</vt:lpstr>
      <vt:lpstr>About Thumper</vt:lpstr>
      <vt:lpstr>Why a custom engine?</vt:lpstr>
      <vt:lpstr>Thumper Codebase</vt:lpstr>
      <vt:lpstr>The Challenge</vt:lpstr>
      <vt:lpstr>My Experience</vt:lpstr>
      <vt:lpstr>Be your own producer</vt:lpstr>
      <vt:lpstr>Personal Production Techniques</vt:lpstr>
      <vt:lpstr>Why track your time and effort?</vt:lpstr>
      <vt:lpstr>1. Track your time and effort</vt:lpstr>
      <vt:lpstr>What’s helpful to me</vt:lpstr>
      <vt:lpstr>PowerPoint Presentation</vt:lpstr>
      <vt:lpstr>Long Distance Collaboration</vt:lpstr>
      <vt:lpstr>Typical E-mail</vt:lpstr>
      <vt:lpstr>E-mail with Object URL</vt:lpstr>
      <vt:lpstr>Other applications</vt:lpstr>
      <vt:lpstr>Object URL Implementation</vt:lpstr>
      <vt:lpstr>Editor vs. Game</vt:lpstr>
      <vt:lpstr>Editor vs. Game</vt:lpstr>
      <vt:lpstr>Editor vs. Game</vt:lpstr>
      <vt:lpstr>Editor vs. Game</vt:lpstr>
      <vt:lpstr>Text-based object format</vt:lpstr>
      <vt:lpstr>Benefits</vt:lpstr>
      <vt:lpstr>What’s not helpful (to 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Data-orientated programming</vt:lpstr>
      <vt:lpstr>2. See the Big Picture</vt:lpstr>
      <vt:lpstr>2. See the Big Picture</vt:lpstr>
      <vt:lpstr>Property-grid vs. Visual Scripting</vt:lpstr>
      <vt:lpstr>PowerPoint Presentation</vt:lpstr>
      <vt:lpstr>3. Stay Focused</vt:lpstr>
      <vt:lpstr>PowerPoint Presentation</vt:lpstr>
      <vt:lpstr>PowerPoint Presentation</vt:lpstr>
      <vt:lpstr>Thumper’s Sequencer Tool</vt:lpstr>
      <vt:lpstr>Gameplay Creation</vt:lpstr>
      <vt:lpstr>Obstacles, enemies</vt:lpstr>
      <vt:lpstr>Gameplay and “Physics”</vt:lpstr>
      <vt:lpstr>What we don’t have</vt:lpstr>
      <vt:lpstr>PowerPoint Presentation</vt:lpstr>
    </vt:vector>
  </TitlesOfParts>
  <Company>스머프마을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Lucy</dc:creator>
  <cp:lastModifiedBy>maffy</cp:lastModifiedBy>
  <cp:revision>125</cp:revision>
  <dcterms:created xsi:type="dcterms:W3CDTF">2014-09-22T01:07:49Z</dcterms:created>
  <dcterms:modified xsi:type="dcterms:W3CDTF">2014-11-05T07:46:05Z</dcterms:modified>
</cp:coreProperties>
</file>